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Lst>
  <p:sldSz cx="10388600" cy="58547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tarting" id="{F01D0F45-A0AB-4B81-86A4-05E9029F3444}">
          <p14:sldIdLst>
            <p14:sldId id="256"/>
          </p14:sldIdLst>
        </p14:section>
        <p14:section name="Overview of the Conference" id="{CEC31B7B-8941-4913-AAB5-0D171731E36B}">
          <p14:sldIdLst>
            <p14:sldId id="257"/>
            <p14:sldId id="258"/>
            <p14:sldId id="259"/>
            <p14:sldId id="260"/>
            <p14:sldId id="261"/>
          </p14:sldIdLst>
        </p14:section>
        <p14:section name="Conference Structure and Activities" id="{82F3E9EF-4315-495B-A346-E2048FE8D223}">
          <p14:sldIdLst>
            <p14:sldId id="262"/>
            <p14:sldId id="263"/>
            <p14:sldId id="264"/>
            <p14:sldId id="265"/>
            <p14:sldId id="266"/>
          </p14:sldIdLst>
        </p14:section>
        <p14:section name="Future Implications and Takeaways" id="{CECD2817-46B0-491C-A028-3C272D09A532}">
          <p14:sldIdLst>
            <p14:sldId id="267"/>
            <p14:sldId id="268"/>
            <p14:sldId id="269"/>
            <p14:sldId id="270"/>
          </p14:sldIdLst>
        </p14:section>
        <p14:section name="Ending" id="{08E7317E-80BE-4A03-AB6F-556FBDA4C215}">
          <p14:sldIdLst>
            <p14:sldId id="271"/>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119" d="100"/>
          <a:sy n="119" d="100"/>
        </p:scale>
        <p:origin x="828" y="8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12/29/2024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12/29/2024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12/29/2024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12/29/2024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12/29/2024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12/29/2024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12/29/2024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12/29/2024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12/29/2024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12/29/2024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12/29/2024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12/29/2024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7.xml"/><Relationship Id="rId6" Type="http://schemas.openxmlformats.org/officeDocument/2006/relationships/image" Target="../media/image2.png"/><Relationship Id="rId5" Type="http://schemas.openxmlformats.org/officeDocument/2006/relationships/image" Target="../media/image11.png"/><Relationship Id="rId4" Type="http://schemas.openxmlformats.org/officeDocument/2006/relationships/image" Target="../media/image10.png"/></Relationships>
</file>

<file path=ppt/slides/_rels/slide1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1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7.xml"/><Relationship Id="rId4" Type="http://schemas.openxmlformats.org/officeDocument/2006/relationships/image" Target="../media/image15.png"/></Relationships>
</file>

<file path=ppt/slides/_rels/slide1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8.png"/><Relationship Id="rId1" Type="http://schemas.openxmlformats.org/officeDocument/2006/relationships/slideLayout" Target="../slideLayouts/slideLayout7.xml"/><Relationship Id="rId6" Type="http://schemas.openxmlformats.org/officeDocument/2006/relationships/image" Target="../media/image2.png"/><Relationship Id="rId5" Type="http://schemas.openxmlformats.org/officeDocument/2006/relationships/image" Target="../media/image18.png"/><Relationship Id="rId4" Type="http://schemas.openxmlformats.org/officeDocument/2006/relationships/image" Target="../media/image17.png"/></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0" y="0"/>
            <a:ext cx="10388600" cy="5854700"/>
          </a:xfrm>
          <a:prstGeom prst="rect">
            <a:avLst/>
          </a:prstGeom>
          <a:solidFill>
            <a:srgbClr val="FFFFFF"/>
          </a:solidFill>
        </p:spPr>
        <p:txBody>
          <a:bodyPr/>
          <a:lstStyle/>
          <a:p>
            <a:endParaRPr lang="en-CA"/>
          </a:p>
        </p:txBody>
      </p:sp>
      <p:pic>
        <p:nvPicPr>
          <p:cNvPr id="3" name="Picture 3"/>
          <p:cNvPicPr>
            <a:picLocks noChangeAspect="1"/>
          </p:cNvPicPr>
          <p:nvPr/>
        </p:nvPicPr>
        <p:blipFill>
          <a:blip r:embed="rId2"/>
          <a:srcRect l="1000" r="1000"/>
          <a:stretch>
            <a:fillRect/>
          </a:stretch>
        </p:blipFill>
        <p:spPr>
          <a:xfrm>
            <a:off x="0" y="0"/>
            <a:ext cx="10388600" cy="5854700"/>
          </a:xfrm>
          <a:prstGeom prst="rect">
            <a:avLst/>
          </a:prstGeom>
        </p:spPr>
      </p:pic>
      <p:sp>
        <p:nvSpPr>
          <p:cNvPr id="4" name="AutoShape 4"/>
          <p:cNvSpPr/>
          <p:nvPr/>
        </p:nvSpPr>
        <p:spPr>
          <a:xfrm>
            <a:off x="774700" y="3822700"/>
            <a:ext cx="8851900" cy="266700"/>
          </a:xfrm>
          <a:prstGeom prst="rect">
            <a:avLst/>
          </a:prstGeom>
          <a:solidFill>
            <a:srgbClr val="000000">
              <a:alpha val="0"/>
            </a:srgbClr>
          </a:solidFill>
        </p:spPr>
        <p:txBody>
          <a:bodyPr/>
          <a:lstStyle/>
          <a:p>
            <a:endParaRPr lang="en-CA"/>
          </a:p>
        </p:txBody>
      </p:sp>
      <p:sp>
        <p:nvSpPr>
          <p:cNvPr id="5" name="AutoShape 5"/>
          <p:cNvSpPr/>
          <p:nvPr/>
        </p:nvSpPr>
        <p:spPr>
          <a:xfrm>
            <a:off x="0" y="0"/>
            <a:ext cx="10388600" cy="5854700"/>
          </a:xfrm>
          <a:prstGeom prst="rect">
            <a:avLst/>
          </a:prstGeom>
          <a:solidFill>
            <a:srgbClr val="000000">
              <a:alpha val="0"/>
            </a:srgbClr>
          </a:solidFill>
        </p:spPr>
        <p:txBody>
          <a:bodyPr/>
          <a:lstStyle/>
          <a:p>
            <a:endParaRPr lang="en-CA"/>
          </a:p>
        </p:txBody>
      </p:sp>
      <p:sp>
        <p:nvSpPr>
          <p:cNvPr id="6" name="AutoShape 6"/>
          <p:cNvSpPr/>
          <p:nvPr/>
        </p:nvSpPr>
        <p:spPr>
          <a:xfrm>
            <a:off x="3632200" y="762000"/>
            <a:ext cx="3111500" cy="0"/>
          </a:xfrm>
          <a:prstGeom prst="rect">
            <a:avLst/>
          </a:prstGeom>
          <a:solidFill>
            <a:srgbClr val="000000"/>
          </a:solidFill>
        </p:spPr>
        <p:txBody>
          <a:bodyPr/>
          <a:lstStyle/>
          <a:p>
            <a:endParaRPr lang="en-CA"/>
          </a:p>
        </p:txBody>
      </p:sp>
      <p:sp>
        <p:nvSpPr>
          <p:cNvPr id="7" name="AutoShape 7"/>
          <p:cNvSpPr/>
          <p:nvPr/>
        </p:nvSpPr>
        <p:spPr>
          <a:xfrm>
            <a:off x="774700" y="1143000"/>
            <a:ext cx="8851900" cy="2946400"/>
          </a:xfrm>
          <a:prstGeom prst="rect">
            <a:avLst/>
          </a:prstGeom>
          <a:solidFill>
            <a:srgbClr val="3FB447">
              <a:alpha val="0"/>
            </a:srgbClr>
          </a:solidFill>
        </p:spPr>
        <p:txBody>
          <a:bodyPr/>
          <a:lstStyle/>
          <a:p>
            <a:endParaRPr lang="en-CA"/>
          </a:p>
        </p:txBody>
      </p:sp>
      <p:sp>
        <p:nvSpPr>
          <p:cNvPr id="8" name="TextBox 8"/>
          <p:cNvSpPr txBox="1"/>
          <p:nvPr/>
        </p:nvSpPr>
        <p:spPr>
          <a:xfrm>
            <a:off x="774700" y="1143000"/>
            <a:ext cx="8851900" cy="2374900"/>
          </a:xfrm>
          <a:prstGeom prst="rect">
            <a:avLst/>
          </a:prstGeom>
          <a:solidFill>
            <a:srgbClr val="000000">
              <a:alpha val="0"/>
            </a:srgbClr>
          </a:solidFill>
        </p:spPr>
        <p:txBody>
          <a:bodyPr lIns="0" tIns="0" rIns="0" bIns="0" rtlCol="0" anchor="ctr"/>
          <a:lstStyle/>
          <a:p>
            <a:pPr indent="0" algn="l">
              <a:lnSpc>
                <a:spcPct val="100000"/>
              </a:lnSpc>
              <a:defRPr/>
            </a:pPr>
            <a:r>
              <a:rPr lang="en-US" sz="4800" b="1">
                <a:solidFill>
                  <a:srgbClr val="000000"/>
                </a:solidFill>
                <a:latin typeface="Poppins"/>
              </a:rPr>
              <a:t>2025 ICAPMOT Conference on Business, Marketing, and Technology</a:t>
            </a:r>
            <a:endParaRPr lang="en-US" sz="1100"/>
          </a:p>
        </p:txBody>
      </p:sp>
      <p:sp>
        <p:nvSpPr>
          <p:cNvPr id="9" name="TextBox 9"/>
          <p:cNvSpPr txBox="1"/>
          <p:nvPr/>
        </p:nvSpPr>
        <p:spPr>
          <a:xfrm>
            <a:off x="774700" y="3822700"/>
            <a:ext cx="8851900" cy="266700"/>
          </a:xfrm>
          <a:prstGeom prst="rect">
            <a:avLst/>
          </a:prstGeom>
          <a:solidFill>
            <a:srgbClr val="000000">
              <a:alpha val="0"/>
            </a:srgbClr>
          </a:solidFill>
        </p:spPr>
        <p:txBody>
          <a:bodyPr lIns="0" tIns="0" rIns="0" bIns="0" rtlCol="0" anchor="ctr"/>
          <a:lstStyle/>
          <a:p>
            <a:pPr indent="0" algn="l">
              <a:lnSpc>
                <a:spcPct val="100000"/>
              </a:lnSpc>
              <a:defRPr/>
            </a:pPr>
            <a:r>
              <a:rPr lang="en-US" sz="1800" b="1">
                <a:solidFill>
                  <a:srgbClr val="000000"/>
                </a:solidFill>
                <a:latin typeface="苹方-简"/>
              </a:rPr>
              <a:t>Presenter: Your Name</a:t>
            </a:r>
            <a:endParaRPr lang="en-US" sz="1100"/>
          </a:p>
        </p:txBody>
      </p:sp>
      <p:pic>
        <p:nvPicPr>
          <p:cNvPr id="12" name="Picture 11">
            <a:extLst>
              <a:ext uri="{FF2B5EF4-FFF2-40B4-BE49-F238E27FC236}">
                <a16:creationId xmlns:a16="http://schemas.microsoft.com/office/drawing/2014/main" id="{ACD7E096-9284-E53A-AD4E-3BDE05C3C23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5100" y="7687"/>
            <a:ext cx="7467600" cy="663638"/>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l="3000" r="3000"/>
          <a:stretch>
            <a:fillRect/>
          </a:stretch>
        </p:blipFill>
        <p:spPr>
          <a:xfrm>
            <a:off x="0" y="0"/>
            <a:ext cx="10388600" cy="6121400"/>
          </a:xfrm>
          <a:prstGeom prst="rect">
            <a:avLst/>
          </a:prstGeom>
        </p:spPr>
      </p:pic>
      <p:sp>
        <p:nvSpPr>
          <p:cNvPr id="3" name="AutoShape 3"/>
          <p:cNvSpPr/>
          <p:nvPr/>
        </p:nvSpPr>
        <p:spPr>
          <a:xfrm>
            <a:off x="0" y="0"/>
            <a:ext cx="10388600" cy="6121400"/>
          </a:xfrm>
          <a:prstGeom prst="rect">
            <a:avLst/>
          </a:prstGeom>
          <a:solidFill>
            <a:srgbClr val="000000">
              <a:alpha val="0"/>
            </a:srgbClr>
          </a:solidFill>
        </p:spPr>
        <p:txBody>
          <a:bodyPr/>
          <a:lstStyle/>
          <a:p>
            <a:endParaRPr lang="en-CA"/>
          </a:p>
        </p:txBody>
      </p:sp>
      <p:sp>
        <p:nvSpPr>
          <p:cNvPr id="4" name="AutoShape 4"/>
          <p:cNvSpPr/>
          <p:nvPr/>
        </p:nvSpPr>
        <p:spPr>
          <a:xfrm>
            <a:off x="762000" y="1435100"/>
            <a:ext cx="2743200" cy="3911600"/>
          </a:xfrm>
          <a:prstGeom prst="roundRect">
            <a:avLst>
              <a:gd name="adj" fmla="val 3703"/>
            </a:avLst>
          </a:prstGeom>
          <a:solidFill>
            <a:srgbClr val="000000">
              <a:alpha val="0"/>
            </a:srgbClr>
          </a:solidFill>
        </p:spPr>
        <p:txBody>
          <a:bodyPr/>
          <a:lstStyle/>
          <a:p>
            <a:endParaRPr lang="en-CA"/>
          </a:p>
        </p:txBody>
      </p:sp>
      <p:sp>
        <p:nvSpPr>
          <p:cNvPr id="5" name="AutoShape 5"/>
          <p:cNvSpPr/>
          <p:nvPr/>
        </p:nvSpPr>
        <p:spPr>
          <a:xfrm>
            <a:off x="3810000" y="1435100"/>
            <a:ext cx="2743200" cy="3911600"/>
          </a:xfrm>
          <a:prstGeom prst="roundRect">
            <a:avLst>
              <a:gd name="adj" fmla="val 3703"/>
            </a:avLst>
          </a:prstGeom>
          <a:solidFill>
            <a:srgbClr val="000000">
              <a:alpha val="0"/>
            </a:srgbClr>
          </a:solidFill>
        </p:spPr>
        <p:txBody>
          <a:bodyPr/>
          <a:lstStyle/>
          <a:p>
            <a:endParaRPr lang="en-CA"/>
          </a:p>
        </p:txBody>
      </p:sp>
      <p:sp>
        <p:nvSpPr>
          <p:cNvPr id="6" name="AutoShape 6"/>
          <p:cNvSpPr/>
          <p:nvPr/>
        </p:nvSpPr>
        <p:spPr>
          <a:xfrm>
            <a:off x="6870700" y="1435100"/>
            <a:ext cx="2743200" cy="3911600"/>
          </a:xfrm>
          <a:prstGeom prst="roundRect">
            <a:avLst>
              <a:gd name="adj" fmla="val 3703"/>
            </a:avLst>
          </a:prstGeom>
          <a:solidFill>
            <a:srgbClr val="000000">
              <a:alpha val="0"/>
            </a:srgbClr>
          </a:solidFill>
        </p:spPr>
        <p:txBody>
          <a:bodyPr/>
          <a:lstStyle/>
          <a:p>
            <a:endParaRPr lang="en-CA"/>
          </a:p>
        </p:txBody>
      </p:sp>
      <p:sp>
        <p:nvSpPr>
          <p:cNvPr id="7" name="AutoShape 7"/>
          <p:cNvSpPr/>
          <p:nvPr/>
        </p:nvSpPr>
        <p:spPr>
          <a:xfrm>
            <a:off x="762000" y="5486400"/>
            <a:ext cx="2743200" cy="0"/>
          </a:xfrm>
          <a:prstGeom prst="rect">
            <a:avLst/>
          </a:prstGeom>
          <a:solidFill>
            <a:srgbClr val="000000"/>
          </a:solidFill>
        </p:spPr>
        <p:txBody>
          <a:bodyPr/>
          <a:lstStyle/>
          <a:p>
            <a:endParaRPr lang="en-CA"/>
          </a:p>
        </p:txBody>
      </p:sp>
      <p:sp>
        <p:nvSpPr>
          <p:cNvPr id="8" name="AutoShape 8"/>
          <p:cNvSpPr/>
          <p:nvPr/>
        </p:nvSpPr>
        <p:spPr>
          <a:xfrm>
            <a:off x="3810000" y="5486400"/>
            <a:ext cx="2743200" cy="0"/>
          </a:xfrm>
          <a:prstGeom prst="rect">
            <a:avLst/>
          </a:prstGeom>
          <a:solidFill>
            <a:srgbClr val="000000"/>
          </a:solidFill>
        </p:spPr>
        <p:txBody>
          <a:bodyPr/>
          <a:lstStyle/>
          <a:p>
            <a:endParaRPr lang="en-CA"/>
          </a:p>
        </p:txBody>
      </p:sp>
      <p:sp>
        <p:nvSpPr>
          <p:cNvPr id="9" name="AutoShape 9"/>
          <p:cNvSpPr/>
          <p:nvPr/>
        </p:nvSpPr>
        <p:spPr>
          <a:xfrm>
            <a:off x="6870700" y="5486400"/>
            <a:ext cx="2743200" cy="0"/>
          </a:xfrm>
          <a:prstGeom prst="rect">
            <a:avLst/>
          </a:prstGeom>
          <a:solidFill>
            <a:srgbClr val="000000"/>
          </a:solidFill>
        </p:spPr>
        <p:txBody>
          <a:bodyPr/>
          <a:lstStyle/>
          <a:p>
            <a:endParaRPr lang="en-CA"/>
          </a:p>
        </p:txBody>
      </p:sp>
      <p:pic>
        <p:nvPicPr>
          <p:cNvPr id="10" name="Picture 10"/>
          <p:cNvPicPr>
            <a:picLocks noChangeAspect="1"/>
          </p:cNvPicPr>
          <p:nvPr/>
        </p:nvPicPr>
        <p:blipFill>
          <a:blip r:embed="rId3"/>
          <a:srcRect t="1000" b="1000"/>
          <a:stretch>
            <a:fillRect/>
          </a:stretch>
        </p:blipFill>
        <p:spPr>
          <a:xfrm>
            <a:off x="762000" y="1435100"/>
            <a:ext cx="2743200" cy="1536700"/>
          </a:xfrm>
          <a:prstGeom prst="roundRect">
            <a:avLst>
              <a:gd name="adj" fmla="val 6611"/>
            </a:avLst>
          </a:prstGeom>
        </p:spPr>
      </p:pic>
      <p:pic>
        <p:nvPicPr>
          <p:cNvPr id="11" name="Picture 11"/>
          <p:cNvPicPr>
            <a:picLocks noChangeAspect="1"/>
          </p:cNvPicPr>
          <p:nvPr/>
        </p:nvPicPr>
        <p:blipFill>
          <a:blip r:embed="rId4"/>
          <a:srcRect l="1000" r="1000"/>
          <a:stretch>
            <a:fillRect/>
          </a:stretch>
        </p:blipFill>
        <p:spPr>
          <a:xfrm>
            <a:off x="3810000" y="1435100"/>
            <a:ext cx="2743200" cy="1536700"/>
          </a:xfrm>
          <a:prstGeom prst="roundRect">
            <a:avLst>
              <a:gd name="adj" fmla="val 6611"/>
            </a:avLst>
          </a:prstGeom>
        </p:spPr>
      </p:pic>
      <p:pic>
        <p:nvPicPr>
          <p:cNvPr id="12" name="Picture 12"/>
          <p:cNvPicPr>
            <a:picLocks noChangeAspect="1"/>
          </p:cNvPicPr>
          <p:nvPr/>
        </p:nvPicPr>
        <p:blipFill>
          <a:blip r:embed="rId5"/>
          <a:srcRect t="1000" b="1000"/>
          <a:stretch>
            <a:fillRect/>
          </a:stretch>
        </p:blipFill>
        <p:spPr>
          <a:xfrm>
            <a:off x="6870700" y="1435100"/>
            <a:ext cx="2743200" cy="1536700"/>
          </a:xfrm>
          <a:prstGeom prst="roundRect">
            <a:avLst>
              <a:gd name="adj" fmla="val 6611"/>
            </a:avLst>
          </a:prstGeom>
        </p:spPr>
      </p:pic>
      <p:sp>
        <p:nvSpPr>
          <p:cNvPr id="13" name="TextBox 13"/>
          <p:cNvSpPr txBox="1"/>
          <p:nvPr/>
        </p:nvSpPr>
        <p:spPr>
          <a:xfrm>
            <a:off x="762000" y="355600"/>
            <a:ext cx="8864600" cy="419100"/>
          </a:xfrm>
          <a:prstGeom prst="rect">
            <a:avLst/>
          </a:prstGeom>
          <a:solidFill>
            <a:srgbClr val="000000">
              <a:alpha val="0"/>
            </a:srgbClr>
          </a:solidFill>
        </p:spPr>
        <p:txBody>
          <a:bodyPr lIns="0" tIns="0" rIns="0" bIns="0" rtlCol="0" anchor="ctr"/>
          <a:lstStyle/>
          <a:p>
            <a:pPr indent="0" algn="l">
              <a:lnSpc>
                <a:spcPct val="100000"/>
              </a:lnSpc>
              <a:defRPr/>
            </a:pPr>
            <a:r>
              <a:rPr lang="en-US" sz="2800" b="1">
                <a:solidFill>
                  <a:srgbClr val="000000"/>
                </a:solidFill>
                <a:latin typeface="苹方-简"/>
              </a:rPr>
              <a:t>Networking Opportunities</a:t>
            </a:r>
            <a:endParaRPr lang="en-US" sz="1100"/>
          </a:p>
        </p:txBody>
      </p:sp>
      <p:sp>
        <p:nvSpPr>
          <p:cNvPr id="14" name="TextBox 14"/>
          <p:cNvSpPr txBox="1"/>
          <p:nvPr/>
        </p:nvSpPr>
        <p:spPr>
          <a:xfrm>
            <a:off x="762000" y="3187700"/>
            <a:ext cx="2743200" cy="546100"/>
          </a:xfrm>
          <a:prstGeom prst="rect">
            <a:avLst/>
          </a:prstGeom>
          <a:solidFill>
            <a:srgbClr val="000000">
              <a:alpha val="0"/>
            </a:srgbClr>
          </a:solidFill>
        </p:spPr>
        <p:txBody>
          <a:bodyPr lIns="0" tIns="0" rIns="0" bIns="0" rtlCol="0" anchor="ctr"/>
          <a:lstStyle/>
          <a:p>
            <a:pPr indent="0" algn="l">
              <a:lnSpc>
                <a:spcPct val="100000"/>
              </a:lnSpc>
              <a:defRPr/>
            </a:pPr>
            <a:r>
              <a:rPr lang="en-US" sz="1800" b="1">
                <a:solidFill>
                  <a:srgbClr val="000000"/>
                </a:solidFill>
                <a:latin typeface="苹方-简"/>
              </a:rPr>
              <a:t>Diverse Interaction Formats</a:t>
            </a:r>
            <a:endParaRPr lang="en-US" sz="1100"/>
          </a:p>
        </p:txBody>
      </p:sp>
      <p:sp>
        <p:nvSpPr>
          <p:cNvPr id="15" name="TextBox 15"/>
          <p:cNvSpPr txBox="1"/>
          <p:nvPr/>
        </p:nvSpPr>
        <p:spPr>
          <a:xfrm>
            <a:off x="3810000" y="3187700"/>
            <a:ext cx="2743200" cy="546100"/>
          </a:xfrm>
          <a:prstGeom prst="rect">
            <a:avLst/>
          </a:prstGeom>
          <a:solidFill>
            <a:srgbClr val="000000">
              <a:alpha val="0"/>
            </a:srgbClr>
          </a:solidFill>
        </p:spPr>
        <p:txBody>
          <a:bodyPr lIns="0" tIns="0" rIns="0" bIns="0" rtlCol="0" anchor="ctr"/>
          <a:lstStyle/>
          <a:p>
            <a:pPr indent="0" algn="l">
              <a:lnSpc>
                <a:spcPct val="100000"/>
              </a:lnSpc>
              <a:defRPr/>
            </a:pPr>
            <a:r>
              <a:rPr lang="en-US" sz="1800" b="1">
                <a:solidFill>
                  <a:srgbClr val="000000"/>
                </a:solidFill>
                <a:latin typeface="苹方-简"/>
              </a:rPr>
              <a:t>Engagement with Industry Leaders</a:t>
            </a:r>
            <a:endParaRPr lang="en-US" sz="1100"/>
          </a:p>
        </p:txBody>
      </p:sp>
      <p:sp>
        <p:nvSpPr>
          <p:cNvPr id="16" name="TextBox 16"/>
          <p:cNvSpPr txBox="1"/>
          <p:nvPr/>
        </p:nvSpPr>
        <p:spPr>
          <a:xfrm>
            <a:off x="6870700" y="3187700"/>
            <a:ext cx="2743200" cy="546100"/>
          </a:xfrm>
          <a:prstGeom prst="rect">
            <a:avLst/>
          </a:prstGeom>
          <a:solidFill>
            <a:srgbClr val="000000">
              <a:alpha val="0"/>
            </a:srgbClr>
          </a:solidFill>
        </p:spPr>
        <p:txBody>
          <a:bodyPr lIns="0" tIns="0" rIns="0" bIns="0" rtlCol="0" anchor="ctr"/>
          <a:lstStyle/>
          <a:p>
            <a:pPr indent="0" algn="l">
              <a:lnSpc>
                <a:spcPct val="100000"/>
              </a:lnSpc>
              <a:defRPr/>
            </a:pPr>
            <a:r>
              <a:rPr lang="en-US" sz="1800" b="1">
                <a:solidFill>
                  <a:srgbClr val="000000"/>
                </a:solidFill>
                <a:latin typeface="苹方-简"/>
              </a:rPr>
              <a:t>Technology-Enhanced Networking</a:t>
            </a:r>
            <a:endParaRPr lang="en-US" sz="1100"/>
          </a:p>
        </p:txBody>
      </p:sp>
      <p:sp>
        <p:nvSpPr>
          <p:cNvPr id="17" name="TextBox 17"/>
          <p:cNvSpPr txBox="1"/>
          <p:nvPr/>
        </p:nvSpPr>
        <p:spPr>
          <a:xfrm>
            <a:off x="762000" y="3860800"/>
            <a:ext cx="2743200" cy="1485900"/>
          </a:xfrm>
          <a:prstGeom prst="rect">
            <a:avLst/>
          </a:prstGeom>
          <a:solidFill>
            <a:srgbClr val="000000">
              <a:alpha val="0"/>
            </a:srgbClr>
          </a:solidFill>
        </p:spPr>
        <p:txBody>
          <a:bodyPr lIns="0" tIns="0" rIns="0" bIns="0" rtlCol="0" anchor="ctr"/>
          <a:lstStyle/>
          <a:p>
            <a:pPr indent="0" algn="l">
              <a:lnSpc>
                <a:spcPct val="100000"/>
              </a:lnSpc>
              <a:defRPr/>
            </a:pPr>
            <a:r>
              <a:rPr lang="en-US" sz="1400" b="0">
                <a:solidFill>
                  <a:srgbClr val="000000"/>
                </a:solidFill>
                <a:latin typeface="苹方-简"/>
              </a:rPr>
              <a:t>The conference will feature various interaction formats, including icebreaker sessions and thematic networking spaces, designed to encourage meaningful connections among participants with shared interests and goals.</a:t>
            </a:r>
            <a:endParaRPr lang="en-US" sz="1100"/>
          </a:p>
        </p:txBody>
      </p:sp>
      <p:sp>
        <p:nvSpPr>
          <p:cNvPr id="18" name="TextBox 18"/>
          <p:cNvSpPr txBox="1"/>
          <p:nvPr/>
        </p:nvSpPr>
        <p:spPr>
          <a:xfrm>
            <a:off x="3810000" y="3860800"/>
            <a:ext cx="2743200" cy="1485900"/>
          </a:xfrm>
          <a:prstGeom prst="rect">
            <a:avLst/>
          </a:prstGeom>
          <a:solidFill>
            <a:srgbClr val="000000">
              <a:alpha val="0"/>
            </a:srgbClr>
          </a:solidFill>
        </p:spPr>
        <p:txBody>
          <a:bodyPr lIns="0" tIns="0" rIns="0" bIns="0" rtlCol="0" anchor="ctr"/>
          <a:lstStyle/>
          <a:p>
            <a:pPr indent="0" algn="l">
              <a:lnSpc>
                <a:spcPct val="100000"/>
              </a:lnSpc>
              <a:defRPr/>
            </a:pPr>
            <a:r>
              <a:rPr lang="en-US" sz="1400" b="0">
                <a:solidFill>
                  <a:srgbClr val="000000"/>
                </a:solidFill>
                <a:latin typeface="苹方-简"/>
              </a:rPr>
              <a:t>Attendees will have the chance to engage directly with industry leaders during roundtable discussions, fostering an environment for exchanging innovative ideas and insights relevant to current business trends.</a:t>
            </a:r>
            <a:endParaRPr lang="en-US" sz="1100"/>
          </a:p>
        </p:txBody>
      </p:sp>
      <p:sp>
        <p:nvSpPr>
          <p:cNvPr id="19" name="TextBox 19"/>
          <p:cNvSpPr txBox="1"/>
          <p:nvPr/>
        </p:nvSpPr>
        <p:spPr>
          <a:xfrm>
            <a:off x="6870700" y="3860800"/>
            <a:ext cx="2743200" cy="1270000"/>
          </a:xfrm>
          <a:prstGeom prst="rect">
            <a:avLst/>
          </a:prstGeom>
          <a:solidFill>
            <a:srgbClr val="000000">
              <a:alpha val="0"/>
            </a:srgbClr>
          </a:solidFill>
        </p:spPr>
        <p:txBody>
          <a:bodyPr lIns="0" tIns="0" rIns="0" bIns="0" rtlCol="0" anchor="ctr"/>
          <a:lstStyle/>
          <a:p>
            <a:pPr indent="0" algn="l">
              <a:lnSpc>
                <a:spcPct val="100000"/>
              </a:lnSpc>
              <a:defRPr/>
            </a:pPr>
            <a:r>
              <a:rPr lang="en-US" sz="1400" b="0">
                <a:solidFill>
                  <a:srgbClr val="000000"/>
                </a:solidFill>
                <a:latin typeface="苹方-简"/>
              </a:rPr>
              <a:t>A dedicated mobile application will facilitate networking by allowing participants to connect, schedule meetings, and engage in discussions, extending networking opportunities beyond the conference itself.</a:t>
            </a:r>
            <a:endParaRPr lang="en-US" sz="1100"/>
          </a:p>
        </p:txBody>
      </p:sp>
      <p:pic>
        <p:nvPicPr>
          <p:cNvPr id="20" name="Picture 19">
            <a:extLst>
              <a:ext uri="{FF2B5EF4-FFF2-40B4-BE49-F238E27FC236}">
                <a16:creationId xmlns:a16="http://schemas.microsoft.com/office/drawing/2014/main" id="{EFDED1F0-6E90-855A-4AEE-D09A4210D2F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65100" y="7687"/>
            <a:ext cx="7467600" cy="663638"/>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0" y="0"/>
            <a:ext cx="10388600" cy="6845300"/>
          </a:xfrm>
          <a:prstGeom prst="rect">
            <a:avLst/>
          </a:prstGeom>
          <a:solidFill>
            <a:srgbClr val="FFFFFF"/>
          </a:solidFill>
        </p:spPr>
        <p:txBody>
          <a:bodyPr/>
          <a:lstStyle/>
          <a:p>
            <a:endParaRPr lang="en-CA"/>
          </a:p>
        </p:txBody>
      </p:sp>
      <p:pic>
        <p:nvPicPr>
          <p:cNvPr id="3" name="Picture 3"/>
          <p:cNvPicPr>
            <a:picLocks noChangeAspect="1"/>
          </p:cNvPicPr>
          <p:nvPr/>
        </p:nvPicPr>
        <p:blipFill>
          <a:blip r:embed="rId2"/>
          <a:srcRect l="6000" r="6000"/>
          <a:stretch>
            <a:fillRect/>
          </a:stretch>
        </p:blipFill>
        <p:spPr>
          <a:xfrm>
            <a:off x="0" y="0"/>
            <a:ext cx="3454400" cy="6845300"/>
          </a:xfrm>
          <a:prstGeom prst="rect">
            <a:avLst/>
          </a:prstGeom>
        </p:spPr>
      </p:pic>
      <p:sp>
        <p:nvSpPr>
          <p:cNvPr id="4" name="AutoShape 4"/>
          <p:cNvSpPr/>
          <p:nvPr/>
        </p:nvSpPr>
        <p:spPr>
          <a:xfrm>
            <a:off x="4064000" y="1333500"/>
            <a:ext cx="5829300" cy="1447800"/>
          </a:xfrm>
          <a:prstGeom prst="roundRect">
            <a:avLst>
              <a:gd name="adj" fmla="val 14035"/>
            </a:avLst>
          </a:prstGeom>
          <a:solidFill>
            <a:srgbClr val="FFF0F3"/>
          </a:solidFill>
          <a:ln w="12700">
            <a:solidFill>
              <a:srgbClr val="FEE1E3"/>
            </a:solidFill>
          </a:ln>
        </p:spPr>
        <p:txBody>
          <a:bodyPr/>
          <a:lstStyle/>
          <a:p>
            <a:endParaRPr lang="en-CA"/>
          </a:p>
        </p:txBody>
      </p:sp>
      <p:sp>
        <p:nvSpPr>
          <p:cNvPr id="5" name="AutoShape 5"/>
          <p:cNvSpPr/>
          <p:nvPr/>
        </p:nvSpPr>
        <p:spPr>
          <a:xfrm>
            <a:off x="4064000" y="2984500"/>
            <a:ext cx="5829300" cy="1447800"/>
          </a:xfrm>
          <a:prstGeom prst="roundRect">
            <a:avLst>
              <a:gd name="adj" fmla="val 14035"/>
            </a:avLst>
          </a:prstGeom>
          <a:solidFill>
            <a:srgbClr val="FFF0F3"/>
          </a:solidFill>
          <a:ln w="12700">
            <a:solidFill>
              <a:srgbClr val="FEE1E3"/>
            </a:solidFill>
          </a:ln>
        </p:spPr>
        <p:txBody>
          <a:bodyPr/>
          <a:lstStyle/>
          <a:p>
            <a:endParaRPr lang="en-CA"/>
          </a:p>
        </p:txBody>
      </p:sp>
      <p:sp>
        <p:nvSpPr>
          <p:cNvPr id="6" name="AutoShape 6"/>
          <p:cNvSpPr/>
          <p:nvPr/>
        </p:nvSpPr>
        <p:spPr>
          <a:xfrm>
            <a:off x="4064000" y="4635500"/>
            <a:ext cx="5829300" cy="1447800"/>
          </a:xfrm>
          <a:prstGeom prst="roundRect">
            <a:avLst>
              <a:gd name="adj" fmla="val 14035"/>
            </a:avLst>
          </a:prstGeom>
          <a:solidFill>
            <a:srgbClr val="FFF0F3"/>
          </a:solidFill>
          <a:ln w="12700">
            <a:solidFill>
              <a:srgbClr val="FEE1E3"/>
            </a:solidFill>
          </a:ln>
        </p:spPr>
        <p:txBody>
          <a:bodyPr/>
          <a:lstStyle/>
          <a:p>
            <a:endParaRPr lang="en-CA"/>
          </a:p>
        </p:txBody>
      </p:sp>
      <p:sp>
        <p:nvSpPr>
          <p:cNvPr id="7" name="AutoShape 7"/>
          <p:cNvSpPr/>
          <p:nvPr/>
        </p:nvSpPr>
        <p:spPr>
          <a:xfrm>
            <a:off x="0" y="0"/>
            <a:ext cx="3454400" cy="6845300"/>
          </a:xfrm>
          <a:prstGeom prst="rect">
            <a:avLst/>
          </a:prstGeom>
          <a:solidFill>
            <a:srgbClr val="000000">
              <a:alpha val="0"/>
            </a:srgbClr>
          </a:solidFill>
        </p:spPr>
        <p:txBody>
          <a:bodyPr/>
          <a:lstStyle/>
          <a:p>
            <a:endParaRPr lang="en-CA"/>
          </a:p>
        </p:txBody>
      </p:sp>
      <p:sp>
        <p:nvSpPr>
          <p:cNvPr id="8" name="AutoShape 8"/>
          <p:cNvSpPr/>
          <p:nvPr/>
        </p:nvSpPr>
        <p:spPr>
          <a:xfrm>
            <a:off x="4064000" y="1473200"/>
            <a:ext cx="0" cy="1130300"/>
          </a:xfrm>
          <a:prstGeom prst="rect">
            <a:avLst/>
          </a:prstGeom>
          <a:solidFill>
            <a:srgbClr val="FFFFFF"/>
          </a:solidFill>
        </p:spPr>
        <p:txBody>
          <a:bodyPr/>
          <a:lstStyle/>
          <a:p>
            <a:endParaRPr lang="en-CA"/>
          </a:p>
        </p:txBody>
      </p:sp>
      <p:sp>
        <p:nvSpPr>
          <p:cNvPr id="9" name="AutoShape 9"/>
          <p:cNvSpPr/>
          <p:nvPr/>
        </p:nvSpPr>
        <p:spPr>
          <a:xfrm>
            <a:off x="4064000" y="3124200"/>
            <a:ext cx="0" cy="1130300"/>
          </a:xfrm>
          <a:prstGeom prst="rect">
            <a:avLst/>
          </a:prstGeom>
          <a:solidFill>
            <a:srgbClr val="FFFFFF"/>
          </a:solidFill>
        </p:spPr>
        <p:txBody>
          <a:bodyPr/>
          <a:lstStyle/>
          <a:p>
            <a:endParaRPr lang="en-CA"/>
          </a:p>
        </p:txBody>
      </p:sp>
      <p:sp>
        <p:nvSpPr>
          <p:cNvPr id="10" name="AutoShape 10"/>
          <p:cNvSpPr/>
          <p:nvPr/>
        </p:nvSpPr>
        <p:spPr>
          <a:xfrm>
            <a:off x="4064000" y="4775200"/>
            <a:ext cx="0" cy="1130300"/>
          </a:xfrm>
          <a:prstGeom prst="rect">
            <a:avLst/>
          </a:prstGeom>
          <a:solidFill>
            <a:srgbClr val="FFFFFF"/>
          </a:solidFill>
        </p:spPr>
        <p:txBody>
          <a:bodyPr/>
          <a:lstStyle/>
          <a:p>
            <a:endParaRPr lang="en-CA"/>
          </a:p>
        </p:txBody>
      </p:sp>
      <p:sp>
        <p:nvSpPr>
          <p:cNvPr id="11" name="AutoShape 11"/>
          <p:cNvSpPr/>
          <p:nvPr/>
        </p:nvSpPr>
        <p:spPr>
          <a:xfrm>
            <a:off x="0" y="0"/>
            <a:ext cx="0" cy="0"/>
          </a:xfrm>
          <a:prstGeom prst="rect">
            <a:avLst/>
          </a:prstGeom>
          <a:solidFill>
            <a:srgbClr val="000000">
              <a:alpha val="0"/>
            </a:srgbClr>
          </a:solidFill>
        </p:spPr>
        <p:txBody>
          <a:bodyPr/>
          <a:lstStyle/>
          <a:p>
            <a:endParaRPr lang="en-CA"/>
          </a:p>
        </p:txBody>
      </p:sp>
      <p:sp>
        <p:nvSpPr>
          <p:cNvPr id="12" name="TextBox 12"/>
          <p:cNvSpPr txBox="1"/>
          <p:nvPr/>
        </p:nvSpPr>
        <p:spPr>
          <a:xfrm>
            <a:off x="4064000" y="457200"/>
            <a:ext cx="5829300" cy="419100"/>
          </a:xfrm>
          <a:prstGeom prst="rect">
            <a:avLst/>
          </a:prstGeom>
          <a:solidFill>
            <a:srgbClr val="000000">
              <a:alpha val="0"/>
            </a:srgbClr>
          </a:solidFill>
        </p:spPr>
        <p:txBody>
          <a:bodyPr lIns="0" tIns="0" rIns="0" bIns="0" rtlCol="0" anchor="ctr"/>
          <a:lstStyle/>
          <a:p>
            <a:pPr indent="0" algn="l">
              <a:lnSpc>
                <a:spcPct val="100000"/>
              </a:lnSpc>
              <a:defRPr/>
            </a:pPr>
            <a:r>
              <a:rPr lang="en-US" sz="2800" b="1">
                <a:solidFill>
                  <a:srgbClr val="000000"/>
                </a:solidFill>
                <a:latin typeface="苹方-简"/>
              </a:rPr>
              <a:t>Registration Process and Fees</a:t>
            </a:r>
            <a:endParaRPr lang="en-US" sz="1100"/>
          </a:p>
        </p:txBody>
      </p:sp>
      <p:sp>
        <p:nvSpPr>
          <p:cNvPr id="13" name="TextBox 13"/>
          <p:cNvSpPr txBox="1"/>
          <p:nvPr/>
        </p:nvSpPr>
        <p:spPr>
          <a:xfrm>
            <a:off x="4279900" y="1549400"/>
            <a:ext cx="5397500" cy="266700"/>
          </a:xfrm>
          <a:prstGeom prst="rect">
            <a:avLst/>
          </a:prstGeom>
          <a:solidFill>
            <a:srgbClr val="000000">
              <a:alpha val="0"/>
            </a:srgbClr>
          </a:solidFill>
        </p:spPr>
        <p:txBody>
          <a:bodyPr lIns="0" tIns="0" rIns="0" bIns="0" rtlCol="0" anchor="ctr"/>
          <a:lstStyle/>
          <a:p>
            <a:pPr indent="0" algn="l">
              <a:lnSpc>
                <a:spcPct val="100000"/>
              </a:lnSpc>
              <a:defRPr/>
            </a:pPr>
            <a:r>
              <a:rPr lang="en-US" sz="1800" b="1">
                <a:solidFill>
                  <a:srgbClr val="000000"/>
                </a:solidFill>
                <a:latin typeface="苹方-简"/>
              </a:rPr>
              <a:t>Timely Registration Benefits</a:t>
            </a:r>
            <a:endParaRPr lang="en-US" sz="1100"/>
          </a:p>
        </p:txBody>
      </p:sp>
      <p:sp>
        <p:nvSpPr>
          <p:cNvPr id="14" name="TextBox 14"/>
          <p:cNvSpPr txBox="1"/>
          <p:nvPr/>
        </p:nvSpPr>
        <p:spPr>
          <a:xfrm>
            <a:off x="4279900" y="3200400"/>
            <a:ext cx="5397500" cy="266700"/>
          </a:xfrm>
          <a:prstGeom prst="rect">
            <a:avLst/>
          </a:prstGeom>
          <a:solidFill>
            <a:srgbClr val="000000">
              <a:alpha val="0"/>
            </a:srgbClr>
          </a:solidFill>
        </p:spPr>
        <p:txBody>
          <a:bodyPr lIns="0" tIns="0" rIns="0" bIns="0" rtlCol="0" anchor="ctr"/>
          <a:lstStyle/>
          <a:p>
            <a:pPr indent="0" algn="l">
              <a:lnSpc>
                <a:spcPct val="100000"/>
              </a:lnSpc>
              <a:defRPr/>
            </a:pPr>
            <a:r>
              <a:rPr lang="en-US" sz="1800" b="1">
                <a:solidFill>
                  <a:srgbClr val="000000"/>
                </a:solidFill>
                <a:latin typeface="苹方-简"/>
              </a:rPr>
              <a:t>Diverse Payment Methods</a:t>
            </a:r>
            <a:endParaRPr lang="en-US" sz="1100"/>
          </a:p>
        </p:txBody>
      </p:sp>
      <p:sp>
        <p:nvSpPr>
          <p:cNvPr id="15" name="TextBox 15"/>
          <p:cNvSpPr txBox="1"/>
          <p:nvPr/>
        </p:nvSpPr>
        <p:spPr>
          <a:xfrm>
            <a:off x="4279900" y="4851400"/>
            <a:ext cx="5397500" cy="266700"/>
          </a:xfrm>
          <a:prstGeom prst="rect">
            <a:avLst/>
          </a:prstGeom>
          <a:solidFill>
            <a:srgbClr val="000000">
              <a:alpha val="0"/>
            </a:srgbClr>
          </a:solidFill>
        </p:spPr>
        <p:txBody>
          <a:bodyPr lIns="0" tIns="0" rIns="0" bIns="0" rtlCol="0" anchor="ctr"/>
          <a:lstStyle/>
          <a:p>
            <a:pPr indent="0" algn="l">
              <a:lnSpc>
                <a:spcPct val="100000"/>
              </a:lnSpc>
              <a:defRPr/>
            </a:pPr>
            <a:r>
              <a:rPr lang="en-US" sz="1800" b="1">
                <a:solidFill>
                  <a:srgbClr val="000000"/>
                </a:solidFill>
                <a:latin typeface="苹方-简"/>
              </a:rPr>
              <a:t>Clear Cancellation Guidelines</a:t>
            </a:r>
            <a:endParaRPr lang="en-US" sz="1100"/>
          </a:p>
        </p:txBody>
      </p:sp>
      <p:sp>
        <p:nvSpPr>
          <p:cNvPr id="16" name="TextBox 16"/>
          <p:cNvSpPr txBox="1"/>
          <p:nvPr/>
        </p:nvSpPr>
        <p:spPr>
          <a:xfrm>
            <a:off x="4279900" y="1930400"/>
            <a:ext cx="5397500" cy="635000"/>
          </a:xfrm>
          <a:prstGeom prst="rect">
            <a:avLst/>
          </a:prstGeom>
          <a:solidFill>
            <a:srgbClr val="000000">
              <a:alpha val="0"/>
            </a:srgbClr>
          </a:solidFill>
        </p:spPr>
        <p:txBody>
          <a:bodyPr lIns="0" tIns="0" rIns="0" bIns="0" rtlCol="0" anchor="ctr"/>
          <a:lstStyle/>
          <a:p>
            <a:pPr indent="0" algn="l">
              <a:lnSpc>
                <a:spcPct val="100000"/>
              </a:lnSpc>
              <a:defRPr/>
            </a:pPr>
            <a:r>
              <a:rPr lang="en-US" sz="1400" b="0">
                <a:solidFill>
                  <a:srgbClr val="000000">
                    <a:alpha val="87843"/>
                  </a:srgbClr>
                </a:solidFill>
                <a:latin typeface="苹方-简"/>
              </a:rPr>
              <a:t>Early registration not only secures attendance but also offers reduced fees, encouraging participants to finalize their enrollment promptly to maximize financial savings and ensure participation in all conference activities.</a:t>
            </a:r>
            <a:endParaRPr lang="en-US" sz="1100"/>
          </a:p>
        </p:txBody>
      </p:sp>
      <p:sp>
        <p:nvSpPr>
          <p:cNvPr id="17" name="TextBox 17"/>
          <p:cNvSpPr txBox="1"/>
          <p:nvPr/>
        </p:nvSpPr>
        <p:spPr>
          <a:xfrm>
            <a:off x="4279900" y="3581400"/>
            <a:ext cx="5397500" cy="635000"/>
          </a:xfrm>
          <a:prstGeom prst="rect">
            <a:avLst/>
          </a:prstGeom>
          <a:solidFill>
            <a:srgbClr val="000000">
              <a:alpha val="0"/>
            </a:srgbClr>
          </a:solidFill>
        </p:spPr>
        <p:txBody>
          <a:bodyPr lIns="0" tIns="0" rIns="0" bIns="0" rtlCol="0" anchor="ctr"/>
          <a:lstStyle/>
          <a:p>
            <a:pPr indent="0" algn="l">
              <a:lnSpc>
                <a:spcPct val="100000"/>
              </a:lnSpc>
              <a:defRPr/>
            </a:pPr>
            <a:r>
              <a:rPr lang="en-US" sz="1400" b="0">
                <a:solidFill>
                  <a:srgbClr val="000000">
                    <a:alpha val="87843"/>
                  </a:srgbClr>
                </a:solidFill>
                <a:latin typeface="苹方-简"/>
              </a:rPr>
              <a:t>Participants can choose from multiple secure payment options, including credit cards and online platforms, ensuring convenience and flexibility in completing their registration fees.</a:t>
            </a:r>
            <a:endParaRPr lang="en-US" sz="1100"/>
          </a:p>
        </p:txBody>
      </p:sp>
      <p:sp>
        <p:nvSpPr>
          <p:cNvPr id="18" name="TextBox 18"/>
          <p:cNvSpPr txBox="1"/>
          <p:nvPr/>
        </p:nvSpPr>
        <p:spPr>
          <a:xfrm>
            <a:off x="4279900" y="5232400"/>
            <a:ext cx="5397500" cy="635000"/>
          </a:xfrm>
          <a:prstGeom prst="rect">
            <a:avLst/>
          </a:prstGeom>
          <a:solidFill>
            <a:srgbClr val="000000">
              <a:alpha val="0"/>
            </a:srgbClr>
          </a:solidFill>
        </p:spPr>
        <p:txBody>
          <a:bodyPr lIns="0" tIns="0" rIns="0" bIns="0" rtlCol="0" anchor="ctr"/>
          <a:lstStyle/>
          <a:p>
            <a:pPr indent="0" algn="l">
              <a:lnSpc>
                <a:spcPct val="100000"/>
              </a:lnSpc>
              <a:defRPr/>
            </a:pPr>
            <a:r>
              <a:rPr lang="en-US" sz="1400" b="0">
                <a:solidFill>
                  <a:srgbClr val="000000">
                    <a:alpha val="87843"/>
                  </a:srgbClr>
                </a:solidFill>
                <a:latin typeface="苹方-简"/>
              </a:rPr>
              <a:t>The cancellation policy provides transparency regarding refunds, allowing participants to make informed decisions while understanding the financial implications of their registration commitments.</a:t>
            </a:r>
            <a:endParaRPr lang="en-US" sz="110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l="1000" r="1000"/>
          <a:stretch>
            <a:fillRect/>
          </a:stretch>
        </p:blipFill>
        <p:spPr>
          <a:xfrm>
            <a:off x="0" y="0"/>
            <a:ext cx="10388600" cy="5854700"/>
          </a:xfrm>
          <a:prstGeom prst="rect">
            <a:avLst/>
          </a:prstGeom>
        </p:spPr>
      </p:pic>
      <p:sp>
        <p:nvSpPr>
          <p:cNvPr id="3" name="AutoShape 3"/>
          <p:cNvSpPr/>
          <p:nvPr/>
        </p:nvSpPr>
        <p:spPr>
          <a:xfrm>
            <a:off x="0" y="0"/>
            <a:ext cx="10388600" cy="5854700"/>
          </a:xfrm>
          <a:prstGeom prst="rect">
            <a:avLst/>
          </a:prstGeom>
          <a:solidFill>
            <a:srgbClr val="000000">
              <a:alpha val="0"/>
            </a:srgbClr>
          </a:solidFill>
        </p:spPr>
        <p:txBody>
          <a:bodyPr/>
          <a:lstStyle/>
          <a:p>
            <a:endParaRPr lang="en-CA"/>
          </a:p>
        </p:txBody>
      </p:sp>
      <p:pic>
        <p:nvPicPr>
          <p:cNvPr id="4" name="Picture 4"/>
          <p:cNvPicPr>
            <a:picLocks noChangeAspect="1"/>
          </p:cNvPicPr>
          <p:nvPr/>
        </p:nvPicPr>
        <p:blipFill>
          <a:blip r:embed="rId3"/>
          <a:srcRect l="1000" r="1000"/>
          <a:stretch>
            <a:fillRect/>
          </a:stretch>
        </p:blipFill>
        <p:spPr>
          <a:xfrm>
            <a:off x="0" y="0"/>
            <a:ext cx="10388600" cy="5854700"/>
          </a:xfrm>
          <a:prstGeom prst="rect">
            <a:avLst/>
          </a:prstGeom>
        </p:spPr>
      </p:pic>
      <p:sp>
        <p:nvSpPr>
          <p:cNvPr id="5" name="AutoShape 5"/>
          <p:cNvSpPr/>
          <p:nvPr/>
        </p:nvSpPr>
        <p:spPr>
          <a:xfrm>
            <a:off x="762000" y="1524000"/>
            <a:ext cx="8864600" cy="266700"/>
          </a:xfrm>
          <a:prstGeom prst="rect">
            <a:avLst/>
          </a:prstGeom>
          <a:solidFill>
            <a:srgbClr val="000000">
              <a:alpha val="0"/>
            </a:srgbClr>
          </a:solidFill>
        </p:spPr>
        <p:txBody>
          <a:bodyPr/>
          <a:lstStyle/>
          <a:p>
            <a:endParaRPr lang="en-CA"/>
          </a:p>
        </p:txBody>
      </p:sp>
      <p:sp>
        <p:nvSpPr>
          <p:cNvPr id="6" name="AutoShape 6"/>
          <p:cNvSpPr/>
          <p:nvPr/>
        </p:nvSpPr>
        <p:spPr>
          <a:xfrm>
            <a:off x="0" y="0"/>
            <a:ext cx="10388600" cy="5854700"/>
          </a:xfrm>
          <a:prstGeom prst="rect">
            <a:avLst/>
          </a:prstGeom>
          <a:solidFill>
            <a:srgbClr val="000000">
              <a:alpha val="0"/>
            </a:srgbClr>
          </a:solidFill>
        </p:spPr>
        <p:txBody>
          <a:bodyPr/>
          <a:lstStyle/>
          <a:p>
            <a:endParaRPr lang="en-CA"/>
          </a:p>
        </p:txBody>
      </p:sp>
      <p:sp>
        <p:nvSpPr>
          <p:cNvPr id="7" name="AutoShape 7"/>
          <p:cNvSpPr/>
          <p:nvPr/>
        </p:nvSpPr>
        <p:spPr>
          <a:xfrm>
            <a:off x="0" y="0"/>
            <a:ext cx="10388600" cy="5854700"/>
          </a:xfrm>
          <a:prstGeom prst="rect">
            <a:avLst/>
          </a:prstGeom>
          <a:solidFill>
            <a:srgbClr val="000000">
              <a:alpha val="0"/>
            </a:srgbClr>
          </a:solidFill>
        </p:spPr>
        <p:txBody>
          <a:bodyPr/>
          <a:lstStyle/>
          <a:p>
            <a:endParaRPr lang="en-CA"/>
          </a:p>
        </p:txBody>
      </p:sp>
      <p:sp>
        <p:nvSpPr>
          <p:cNvPr id="8" name="TextBox 8"/>
          <p:cNvSpPr txBox="1"/>
          <p:nvPr/>
        </p:nvSpPr>
        <p:spPr>
          <a:xfrm>
            <a:off x="762000" y="2603500"/>
            <a:ext cx="8864600" cy="419100"/>
          </a:xfrm>
          <a:prstGeom prst="rect">
            <a:avLst/>
          </a:prstGeom>
          <a:solidFill>
            <a:srgbClr val="000000">
              <a:alpha val="0"/>
            </a:srgbClr>
          </a:solidFill>
        </p:spPr>
        <p:txBody>
          <a:bodyPr lIns="0" tIns="0" rIns="0" bIns="0" rtlCol="0" anchor="ctr"/>
          <a:lstStyle/>
          <a:p>
            <a:pPr indent="0" algn="ctr">
              <a:lnSpc>
                <a:spcPct val="100000"/>
              </a:lnSpc>
              <a:defRPr/>
            </a:pPr>
            <a:r>
              <a:rPr lang="en-US" sz="2800" b="1">
                <a:solidFill>
                  <a:srgbClr val="000000"/>
                </a:solidFill>
                <a:latin typeface="苹方-简"/>
              </a:rPr>
              <a:t>Future Implications and Takeaways</a:t>
            </a:r>
            <a:endParaRPr lang="en-US" sz="1100"/>
          </a:p>
        </p:txBody>
      </p:sp>
      <p:sp>
        <p:nvSpPr>
          <p:cNvPr id="9" name="TextBox 9"/>
          <p:cNvSpPr txBox="1"/>
          <p:nvPr/>
        </p:nvSpPr>
        <p:spPr>
          <a:xfrm>
            <a:off x="762000" y="1524000"/>
            <a:ext cx="8864600" cy="266700"/>
          </a:xfrm>
          <a:prstGeom prst="rect">
            <a:avLst/>
          </a:prstGeom>
          <a:solidFill>
            <a:srgbClr val="000000">
              <a:alpha val="0"/>
            </a:srgbClr>
          </a:solidFill>
        </p:spPr>
        <p:txBody>
          <a:bodyPr lIns="0" tIns="0" rIns="0" bIns="0" rtlCol="0" anchor="ctr"/>
          <a:lstStyle/>
          <a:p>
            <a:pPr indent="0" algn="ctr">
              <a:lnSpc>
                <a:spcPct val="100000"/>
              </a:lnSpc>
              <a:defRPr/>
            </a:pPr>
            <a:r>
              <a:rPr lang="en-US" sz="1800" b="1">
                <a:solidFill>
                  <a:srgbClr val="000000"/>
                </a:solidFill>
                <a:latin typeface="苹方-简"/>
              </a:rPr>
              <a:t>Section 3</a:t>
            </a:r>
            <a:endParaRPr lang="en-US" sz="1100"/>
          </a:p>
        </p:txBody>
      </p:sp>
      <p:pic>
        <p:nvPicPr>
          <p:cNvPr id="10" name="Picture 9">
            <a:extLst>
              <a:ext uri="{FF2B5EF4-FFF2-40B4-BE49-F238E27FC236}">
                <a16:creationId xmlns:a16="http://schemas.microsoft.com/office/drawing/2014/main" id="{B461EBB9-997B-226B-40E0-059501FD1B6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65100" y="7687"/>
            <a:ext cx="7467600" cy="663638"/>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l="7000" r="7000"/>
          <a:stretch>
            <a:fillRect/>
          </a:stretch>
        </p:blipFill>
        <p:spPr>
          <a:xfrm>
            <a:off x="0" y="0"/>
            <a:ext cx="10388600" cy="6718300"/>
          </a:xfrm>
          <a:prstGeom prst="rect">
            <a:avLst/>
          </a:prstGeom>
        </p:spPr>
      </p:pic>
      <p:sp>
        <p:nvSpPr>
          <p:cNvPr id="3" name="AutoShape 3"/>
          <p:cNvSpPr/>
          <p:nvPr/>
        </p:nvSpPr>
        <p:spPr>
          <a:xfrm>
            <a:off x="0" y="0"/>
            <a:ext cx="10388600" cy="6718300"/>
          </a:xfrm>
          <a:prstGeom prst="rect">
            <a:avLst/>
          </a:prstGeom>
          <a:solidFill>
            <a:srgbClr val="000000">
              <a:alpha val="0"/>
            </a:srgbClr>
          </a:solidFill>
        </p:spPr>
        <p:txBody>
          <a:bodyPr/>
          <a:lstStyle/>
          <a:p>
            <a:endParaRPr lang="en-CA"/>
          </a:p>
        </p:txBody>
      </p:sp>
      <p:pic>
        <p:nvPicPr>
          <p:cNvPr id="4" name="Picture 4"/>
          <p:cNvPicPr>
            <a:picLocks noChangeAspect="1"/>
          </p:cNvPicPr>
          <p:nvPr/>
        </p:nvPicPr>
        <p:blipFill>
          <a:blip r:embed="rId3"/>
          <a:srcRect l="12000" r="12000"/>
          <a:stretch>
            <a:fillRect/>
          </a:stretch>
        </p:blipFill>
        <p:spPr>
          <a:xfrm>
            <a:off x="762000" y="1536700"/>
            <a:ext cx="2743200" cy="4419600"/>
          </a:xfrm>
          <a:prstGeom prst="roundRect">
            <a:avLst>
              <a:gd name="adj" fmla="val 9259"/>
            </a:avLst>
          </a:prstGeom>
        </p:spPr>
      </p:pic>
      <p:pic>
        <p:nvPicPr>
          <p:cNvPr id="5" name="Picture 5"/>
          <p:cNvPicPr>
            <a:picLocks noChangeAspect="1"/>
          </p:cNvPicPr>
          <p:nvPr/>
        </p:nvPicPr>
        <p:blipFill>
          <a:blip r:embed="rId4"/>
          <a:srcRect l="12000" r="12000"/>
          <a:stretch>
            <a:fillRect/>
          </a:stretch>
        </p:blipFill>
        <p:spPr>
          <a:xfrm>
            <a:off x="3810000" y="1536700"/>
            <a:ext cx="2743200" cy="4419600"/>
          </a:xfrm>
          <a:prstGeom prst="roundRect">
            <a:avLst>
              <a:gd name="adj" fmla="val 9259"/>
            </a:avLst>
          </a:prstGeom>
        </p:spPr>
      </p:pic>
      <p:pic>
        <p:nvPicPr>
          <p:cNvPr id="6" name="Picture 6"/>
          <p:cNvPicPr>
            <a:picLocks noChangeAspect="1"/>
          </p:cNvPicPr>
          <p:nvPr/>
        </p:nvPicPr>
        <p:blipFill>
          <a:blip r:embed="rId3"/>
          <a:srcRect l="12000" r="12000"/>
          <a:stretch>
            <a:fillRect/>
          </a:stretch>
        </p:blipFill>
        <p:spPr>
          <a:xfrm>
            <a:off x="6870700" y="1536700"/>
            <a:ext cx="2743200" cy="4419600"/>
          </a:xfrm>
          <a:prstGeom prst="roundRect">
            <a:avLst>
              <a:gd name="adj" fmla="val 9259"/>
            </a:avLst>
          </a:prstGeom>
        </p:spPr>
      </p:pic>
      <p:sp>
        <p:nvSpPr>
          <p:cNvPr id="7" name="AutoShape 7"/>
          <p:cNvSpPr/>
          <p:nvPr/>
        </p:nvSpPr>
        <p:spPr>
          <a:xfrm>
            <a:off x="762000" y="1739900"/>
            <a:ext cx="0" cy="711200"/>
          </a:xfrm>
          <a:prstGeom prst="rect">
            <a:avLst/>
          </a:prstGeom>
          <a:solidFill>
            <a:srgbClr val="000000"/>
          </a:solidFill>
        </p:spPr>
        <p:txBody>
          <a:bodyPr/>
          <a:lstStyle/>
          <a:p>
            <a:endParaRPr lang="en-CA"/>
          </a:p>
        </p:txBody>
      </p:sp>
      <p:sp>
        <p:nvSpPr>
          <p:cNvPr id="8" name="AutoShape 8"/>
          <p:cNvSpPr/>
          <p:nvPr/>
        </p:nvSpPr>
        <p:spPr>
          <a:xfrm>
            <a:off x="762000" y="1536700"/>
            <a:ext cx="2743200" cy="4419600"/>
          </a:xfrm>
          <a:prstGeom prst="roundRect">
            <a:avLst>
              <a:gd name="adj" fmla="val 9259"/>
            </a:avLst>
          </a:prstGeom>
          <a:solidFill>
            <a:srgbClr val="000000">
              <a:alpha val="0"/>
            </a:srgbClr>
          </a:solidFill>
          <a:ln w="25400">
            <a:solidFill>
              <a:srgbClr val="FFBABA">
                <a:alpha val="29804"/>
              </a:srgbClr>
            </a:solidFill>
          </a:ln>
        </p:spPr>
        <p:txBody>
          <a:bodyPr/>
          <a:lstStyle/>
          <a:p>
            <a:endParaRPr lang="en-CA"/>
          </a:p>
        </p:txBody>
      </p:sp>
      <p:sp>
        <p:nvSpPr>
          <p:cNvPr id="9" name="AutoShape 9"/>
          <p:cNvSpPr/>
          <p:nvPr/>
        </p:nvSpPr>
        <p:spPr>
          <a:xfrm>
            <a:off x="3810000" y="1739900"/>
            <a:ext cx="0" cy="711200"/>
          </a:xfrm>
          <a:prstGeom prst="rect">
            <a:avLst/>
          </a:prstGeom>
          <a:solidFill>
            <a:srgbClr val="000000"/>
          </a:solidFill>
        </p:spPr>
        <p:txBody>
          <a:bodyPr/>
          <a:lstStyle/>
          <a:p>
            <a:endParaRPr lang="en-CA"/>
          </a:p>
        </p:txBody>
      </p:sp>
      <p:sp>
        <p:nvSpPr>
          <p:cNvPr id="10" name="AutoShape 10"/>
          <p:cNvSpPr/>
          <p:nvPr/>
        </p:nvSpPr>
        <p:spPr>
          <a:xfrm>
            <a:off x="3810000" y="1536700"/>
            <a:ext cx="2743200" cy="4419600"/>
          </a:xfrm>
          <a:prstGeom prst="roundRect">
            <a:avLst>
              <a:gd name="adj" fmla="val 9259"/>
            </a:avLst>
          </a:prstGeom>
          <a:solidFill>
            <a:srgbClr val="000000">
              <a:alpha val="0"/>
            </a:srgbClr>
          </a:solidFill>
          <a:ln w="25400">
            <a:solidFill>
              <a:srgbClr val="FF002D">
                <a:alpha val="20000"/>
              </a:srgbClr>
            </a:solidFill>
          </a:ln>
        </p:spPr>
        <p:txBody>
          <a:bodyPr/>
          <a:lstStyle/>
          <a:p>
            <a:endParaRPr lang="en-CA"/>
          </a:p>
        </p:txBody>
      </p:sp>
      <p:sp>
        <p:nvSpPr>
          <p:cNvPr id="11" name="AutoShape 11"/>
          <p:cNvSpPr/>
          <p:nvPr/>
        </p:nvSpPr>
        <p:spPr>
          <a:xfrm>
            <a:off x="6870700" y="1739900"/>
            <a:ext cx="0" cy="711200"/>
          </a:xfrm>
          <a:prstGeom prst="rect">
            <a:avLst/>
          </a:prstGeom>
          <a:solidFill>
            <a:srgbClr val="000000"/>
          </a:solidFill>
        </p:spPr>
        <p:txBody>
          <a:bodyPr/>
          <a:lstStyle/>
          <a:p>
            <a:endParaRPr lang="en-CA"/>
          </a:p>
        </p:txBody>
      </p:sp>
      <p:sp>
        <p:nvSpPr>
          <p:cNvPr id="12" name="AutoShape 12"/>
          <p:cNvSpPr/>
          <p:nvPr/>
        </p:nvSpPr>
        <p:spPr>
          <a:xfrm>
            <a:off x="6870700" y="1536700"/>
            <a:ext cx="2743200" cy="4419600"/>
          </a:xfrm>
          <a:prstGeom prst="roundRect">
            <a:avLst>
              <a:gd name="adj" fmla="val 9259"/>
            </a:avLst>
          </a:prstGeom>
          <a:solidFill>
            <a:srgbClr val="000000">
              <a:alpha val="0"/>
            </a:srgbClr>
          </a:solidFill>
          <a:ln w="25400">
            <a:solidFill>
              <a:srgbClr val="FFBABA">
                <a:alpha val="29804"/>
              </a:srgbClr>
            </a:solidFill>
          </a:ln>
        </p:spPr>
        <p:txBody>
          <a:bodyPr/>
          <a:lstStyle/>
          <a:p>
            <a:endParaRPr lang="en-CA"/>
          </a:p>
        </p:txBody>
      </p:sp>
      <p:sp>
        <p:nvSpPr>
          <p:cNvPr id="13" name="TextBox 13"/>
          <p:cNvSpPr txBox="1"/>
          <p:nvPr/>
        </p:nvSpPr>
        <p:spPr>
          <a:xfrm>
            <a:off x="1092200" y="1866900"/>
            <a:ext cx="2082800" cy="635000"/>
          </a:xfrm>
          <a:prstGeom prst="rect">
            <a:avLst/>
          </a:prstGeom>
          <a:solidFill>
            <a:srgbClr val="000000">
              <a:alpha val="0"/>
            </a:srgbClr>
          </a:solidFill>
        </p:spPr>
        <p:txBody>
          <a:bodyPr lIns="0" tIns="0" rIns="0" bIns="0" rtlCol="0" anchor="ctr"/>
          <a:lstStyle/>
          <a:p>
            <a:pPr indent="0" algn="l">
              <a:lnSpc>
                <a:spcPct val="100000"/>
              </a:lnSpc>
              <a:defRPr/>
            </a:pPr>
            <a:r>
              <a:rPr lang="en-US" sz="4200" b="1">
                <a:solidFill>
                  <a:srgbClr val="EE788F"/>
                </a:solidFill>
                <a:latin typeface="苹方-简"/>
              </a:rPr>
              <a:t>01</a:t>
            </a:r>
            <a:endParaRPr lang="en-US" sz="1100"/>
          </a:p>
        </p:txBody>
      </p:sp>
      <p:sp>
        <p:nvSpPr>
          <p:cNvPr id="14" name="TextBox 14"/>
          <p:cNvSpPr txBox="1"/>
          <p:nvPr/>
        </p:nvSpPr>
        <p:spPr>
          <a:xfrm>
            <a:off x="4140200" y="1866900"/>
            <a:ext cx="2082800" cy="635000"/>
          </a:xfrm>
          <a:prstGeom prst="rect">
            <a:avLst/>
          </a:prstGeom>
          <a:solidFill>
            <a:srgbClr val="000000">
              <a:alpha val="0"/>
            </a:srgbClr>
          </a:solidFill>
        </p:spPr>
        <p:txBody>
          <a:bodyPr lIns="0" tIns="0" rIns="0" bIns="0" rtlCol="0" anchor="ctr"/>
          <a:lstStyle/>
          <a:p>
            <a:pPr indent="0" algn="l">
              <a:lnSpc>
                <a:spcPct val="100000"/>
              </a:lnSpc>
              <a:defRPr/>
            </a:pPr>
            <a:r>
              <a:rPr lang="en-US" sz="4200" b="1">
                <a:solidFill>
                  <a:srgbClr val="FFFFFF"/>
                </a:solidFill>
                <a:latin typeface="苹方-简"/>
              </a:rPr>
              <a:t>02</a:t>
            </a:r>
            <a:endParaRPr lang="en-US" sz="1100"/>
          </a:p>
        </p:txBody>
      </p:sp>
      <p:sp>
        <p:nvSpPr>
          <p:cNvPr id="15" name="TextBox 15"/>
          <p:cNvSpPr txBox="1"/>
          <p:nvPr/>
        </p:nvSpPr>
        <p:spPr>
          <a:xfrm>
            <a:off x="7200900" y="1866900"/>
            <a:ext cx="2082800" cy="635000"/>
          </a:xfrm>
          <a:prstGeom prst="rect">
            <a:avLst/>
          </a:prstGeom>
          <a:solidFill>
            <a:srgbClr val="000000">
              <a:alpha val="0"/>
            </a:srgbClr>
          </a:solidFill>
        </p:spPr>
        <p:txBody>
          <a:bodyPr lIns="0" tIns="0" rIns="0" bIns="0" rtlCol="0" anchor="ctr"/>
          <a:lstStyle/>
          <a:p>
            <a:pPr indent="0" algn="l">
              <a:lnSpc>
                <a:spcPct val="100000"/>
              </a:lnSpc>
              <a:defRPr/>
            </a:pPr>
            <a:r>
              <a:rPr lang="en-US" sz="4200" b="1">
                <a:solidFill>
                  <a:srgbClr val="EE788F"/>
                </a:solidFill>
                <a:latin typeface="苹方-简"/>
              </a:rPr>
              <a:t>03</a:t>
            </a:r>
            <a:endParaRPr lang="en-US" sz="1100"/>
          </a:p>
        </p:txBody>
      </p:sp>
      <p:sp>
        <p:nvSpPr>
          <p:cNvPr id="16" name="TextBox 16"/>
          <p:cNvSpPr txBox="1"/>
          <p:nvPr/>
        </p:nvSpPr>
        <p:spPr>
          <a:xfrm>
            <a:off x="762000" y="406400"/>
            <a:ext cx="8864600" cy="419100"/>
          </a:xfrm>
          <a:prstGeom prst="rect">
            <a:avLst/>
          </a:prstGeom>
          <a:solidFill>
            <a:srgbClr val="000000">
              <a:alpha val="0"/>
            </a:srgbClr>
          </a:solidFill>
        </p:spPr>
        <p:txBody>
          <a:bodyPr lIns="0" tIns="0" rIns="0" bIns="0" rtlCol="0" anchor="ctr"/>
          <a:lstStyle/>
          <a:p>
            <a:pPr indent="1016000" algn="l">
              <a:lnSpc>
                <a:spcPct val="100000"/>
              </a:lnSpc>
              <a:defRPr/>
            </a:pPr>
            <a:r>
              <a:rPr lang="en-US" sz="2800" b="1">
                <a:solidFill>
                  <a:srgbClr val="000000"/>
                </a:solidFill>
                <a:latin typeface="苹方-简"/>
              </a:rPr>
              <a:t>Expected Outcomes for Participants</a:t>
            </a:r>
            <a:endParaRPr lang="en-US" sz="1100"/>
          </a:p>
        </p:txBody>
      </p:sp>
      <p:sp>
        <p:nvSpPr>
          <p:cNvPr id="17" name="TextBox 17"/>
          <p:cNvSpPr txBox="1"/>
          <p:nvPr/>
        </p:nvSpPr>
        <p:spPr>
          <a:xfrm>
            <a:off x="1092200" y="3225800"/>
            <a:ext cx="2082800" cy="266700"/>
          </a:xfrm>
          <a:prstGeom prst="rect">
            <a:avLst/>
          </a:prstGeom>
          <a:solidFill>
            <a:srgbClr val="000000">
              <a:alpha val="0"/>
            </a:srgbClr>
          </a:solidFill>
        </p:spPr>
        <p:txBody>
          <a:bodyPr lIns="0" tIns="0" rIns="0" bIns="0" rtlCol="0" anchor="ctr"/>
          <a:lstStyle/>
          <a:p>
            <a:pPr indent="0" algn="l">
              <a:lnSpc>
                <a:spcPct val="100000"/>
              </a:lnSpc>
              <a:defRPr/>
            </a:pPr>
            <a:r>
              <a:rPr lang="en-US" sz="1800" b="1">
                <a:solidFill>
                  <a:srgbClr val="D64864"/>
                </a:solidFill>
                <a:latin typeface="苹方-简"/>
              </a:rPr>
              <a:t>Enhanced Skill Set</a:t>
            </a:r>
            <a:endParaRPr lang="en-US" sz="1100"/>
          </a:p>
        </p:txBody>
      </p:sp>
      <p:sp>
        <p:nvSpPr>
          <p:cNvPr id="18" name="TextBox 18"/>
          <p:cNvSpPr txBox="1"/>
          <p:nvPr/>
        </p:nvSpPr>
        <p:spPr>
          <a:xfrm>
            <a:off x="4140200" y="3225800"/>
            <a:ext cx="2082800" cy="546100"/>
          </a:xfrm>
          <a:prstGeom prst="rect">
            <a:avLst/>
          </a:prstGeom>
          <a:solidFill>
            <a:srgbClr val="000000">
              <a:alpha val="0"/>
            </a:srgbClr>
          </a:solidFill>
        </p:spPr>
        <p:txBody>
          <a:bodyPr lIns="0" tIns="0" rIns="0" bIns="0" rtlCol="0" anchor="ctr"/>
          <a:lstStyle/>
          <a:p>
            <a:pPr indent="0" algn="l">
              <a:lnSpc>
                <a:spcPct val="100000"/>
              </a:lnSpc>
              <a:defRPr/>
            </a:pPr>
            <a:r>
              <a:rPr lang="en-US" sz="1800" b="1">
                <a:solidFill>
                  <a:srgbClr val="FFFFFF"/>
                </a:solidFill>
                <a:latin typeface="苹方-简"/>
              </a:rPr>
              <a:t>Informed Decision-Making</a:t>
            </a:r>
            <a:endParaRPr lang="en-US" sz="1100"/>
          </a:p>
        </p:txBody>
      </p:sp>
      <p:sp>
        <p:nvSpPr>
          <p:cNvPr id="19" name="TextBox 19"/>
          <p:cNvSpPr txBox="1"/>
          <p:nvPr/>
        </p:nvSpPr>
        <p:spPr>
          <a:xfrm>
            <a:off x="7200900" y="3225800"/>
            <a:ext cx="2082800" cy="546100"/>
          </a:xfrm>
          <a:prstGeom prst="rect">
            <a:avLst/>
          </a:prstGeom>
          <a:solidFill>
            <a:srgbClr val="000000">
              <a:alpha val="0"/>
            </a:srgbClr>
          </a:solidFill>
        </p:spPr>
        <p:txBody>
          <a:bodyPr lIns="0" tIns="0" rIns="0" bIns="0" rtlCol="0" anchor="ctr"/>
          <a:lstStyle/>
          <a:p>
            <a:pPr indent="0" algn="l">
              <a:lnSpc>
                <a:spcPct val="100000"/>
              </a:lnSpc>
              <a:defRPr/>
            </a:pPr>
            <a:r>
              <a:rPr lang="en-US" sz="1800" b="1">
                <a:solidFill>
                  <a:srgbClr val="D64864"/>
                </a:solidFill>
                <a:latin typeface="苹方-简"/>
              </a:rPr>
              <a:t>Collaborative Opportunities</a:t>
            </a:r>
            <a:endParaRPr lang="en-US" sz="1100"/>
          </a:p>
        </p:txBody>
      </p:sp>
      <p:sp>
        <p:nvSpPr>
          <p:cNvPr id="20" name="TextBox 20"/>
          <p:cNvSpPr txBox="1"/>
          <p:nvPr/>
        </p:nvSpPr>
        <p:spPr>
          <a:xfrm>
            <a:off x="1092200" y="3644900"/>
            <a:ext cx="2082800" cy="1701800"/>
          </a:xfrm>
          <a:prstGeom prst="rect">
            <a:avLst/>
          </a:prstGeom>
          <a:solidFill>
            <a:srgbClr val="000000">
              <a:alpha val="0"/>
            </a:srgbClr>
          </a:solidFill>
        </p:spPr>
        <p:txBody>
          <a:bodyPr lIns="0" tIns="0" rIns="0" bIns="0" rtlCol="0" anchor="ctr"/>
          <a:lstStyle/>
          <a:p>
            <a:pPr indent="0" algn="l">
              <a:lnSpc>
                <a:spcPct val="100000"/>
              </a:lnSpc>
              <a:defRPr/>
            </a:pPr>
            <a:r>
              <a:rPr lang="en-US" sz="1400" b="0">
                <a:solidFill>
                  <a:srgbClr val="D64864"/>
                </a:solidFill>
                <a:latin typeface="苹方-简"/>
              </a:rPr>
              <a:t>Participants will develop a robust skill set through hands-on workshops and expert-led sessions, equipping them with the tools necessary to excel in their respective fields and adapt to industry changes.</a:t>
            </a:r>
            <a:endParaRPr lang="en-US" sz="1100"/>
          </a:p>
        </p:txBody>
      </p:sp>
      <p:sp>
        <p:nvSpPr>
          <p:cNvPr id="21" name="TextBox 21"/>
          <p:cNvSpPr txBox="1"/>
          <p:nvPr/>
        </p:nvSpPr>
        <p:spPr>
          <a:xfrm>
            <a:off x="4140200" y="3924300"/>
            <a:ext cx="2082800" cy="1701800"/>
          </a:xfrm>
          <a:prstGeom prst="rect">
            <a:avLst/>
          </a:prstGeom>
          <a:solidFill>
            <a:srgbClr val="000000">
              <a:alpha val="0"/>
            </a:srgbClr>
          </a:solidFill>
        </p:spPr>
        <p:txBody>
          <a:bodyPr lIns="0" tIns="0" rIns="0" bIns="0" rtlCol="0" anchor="ctr"/>
          <a:lstStyle/>
          <a:p>
            <a:pPr indent="0" algn="l">
              <a:lnSpc>
                <a:spcPct val="100000"/>
              </a:lnSpc>
              <a:defRPr/>
            </a:pPr>
            <a:r>
              <a:rPr lang="en-US" sz="1400" b="0">
                <a:solidFill>
                  <a:srgbClr val="FFFFFF"/>
                </a:solidFill>
                <a:latin typeface="苹方-简"/>
              </a:rPr>
              <a:t>Attendees will gain critical insights into market dynamics and technological advancements, enabling them to make informed decisions that drive innovation and efficiency within their organizations.</a:t>
            </a:r>
            <a:endParaRPr lang="en-US" sz="1100"/>
          </a:p>
        </p:txBody>
      </p:sp>
      <p:sp>
        <p:nvSpPr>
          <p:cNvPr id="22" name="TextBox 22"/>
          <p:cNvSpPr txBox="1"/>
          <p:nvPr/>
        </p:nvSpPr>
        <p:spPr>
          <a:xfrm>
            <a:off x="7200900" y="3924300"/>
            <a:ext cx="2082800" cy="1701800"/>
          </a:xfrm>
          <a:prstGeom prst="rect">
            <a:avLst/>
          </a:prstGeom>
          <a:solidFill>
            <a:srgbClr val="000000">
              <a:alpha val="0"/>
            </a:srgbClr>
          </a:solidFill>
        </p:spPr>
        <p:txBody>
          <a:bodyPr lIns="0" tIns="0" rIns="0" bIns="0" rtlCol="0" anchor="ctr"/>
          <a:lstStyle/>
          <a:p>
            <a:pPr indent="0" algn="l">
              <a:lnSpc>
                <a:spcPct val="100000"/>
              </a:lnSpc>
              <a:defRPr/>
            </a:pPr>
            <a:r>
              <a:rPr lang="en-US" sz="1400" b="0">
                <a:solidFill>
                  <a:srgbClr val="D64864"/>
                </a:solidFill>
                <a:latin typeface="苹方-简"/>
              </a:rPr>
              <a:t>The conference will foster an environment conducive to collaboration, allowing participants to form strategic partnerships and share best practices that can lead to impactful projects and initiatives.</a:t>
            </a:r>
            <a:endParaRPr lang="en-US" sz="110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l="3000" r="3000"/>
          <a:stretch>
            <a:fillRect/>
          </a:stretch>
        </p:blipFill>
        <p:spPr>
          <a:xfrm>
            <a:off x="0" y="0"/>
            <a:ext cx="10388600" cy="6121400"/>
          </a:xfrm>
          <a:prstGeom prst="rect">
            <a:avLst/>
          </a:prstGeom>
        </p:spPr>
      </p:pic>
      <p:sp>
        <p:nvSpPr>
          <p:cNvPr id="3" name="AutoShape 3"/>
          <p:cNvSpPr/>
          <p:nvPr/>
        </p:nvSpPr>
        <p:spPr>
          <a:xfrm>
            <a:off x="0" y="0"/>
            <a:ext cx="10388600" cy="6121400"/>
          </a:xfrm>
          <a:prstGeom prst="rect">
            <a:avLst/>
          </a:prstGeom>
          <a:solidFill>
            <a:srgbClr val="000000">
              <a:alpha val="0"/>
            </a:srgbClr>
          </a:solidFill>
        </p:spPr>
        <p:txBody>
          <a:bodyPr/>
          <a:lstStyle/>
          <a:p>
            <a:endParaRPr lang="en-CA"/>
          </a:p>
        </p:txBody>
      </p:sp>
      <p:sp>
        <p:nvSpPr>
          <p:cNvPr id="4" name="AutoShape 4"/>
          <p:cNvSpPr/>
          <p:nvPr/>
        </p:nvSpPr>
        <p:spPr>
          <a:xfrm>
            <a:off x="762000" y="1435100"/>
            <a:ext cx="2743200" cy="3911600"/>
          </a:xfrm>
          <a:prstGeom prst="roundRect">
            <a:avLst>
              <a:gd name="adj" fmla="val 3703"/>
            </a:avLst>
          </a:prstGeom>
          <a:solidFill>
            <a:srgbClr val="000000">
              <a:alpha val="0"/>
            </a:srgbClr>
          </a:solidFill>
        </p:spPr>
        <p:txBody>
          <a:bodyPr/>
          <a:lstStyle/>
          <a:p>
            <a:endParaRPr lang="en-CA"/>
          </a:p>
        </p:txBody>
      </p:sp>
      <p:sp>
        <p:nvSpPr>
          <p:cNvPr id="5" name="AutoShape 5"/>
          <p:cNvSpPr/>
          <p:nvPr/>
        </p:nvSpPr>
        <p:spPr>
          <a:xfrm>
            <a:off x="3810000" y="1435100"/>
            <a:ext cx="2743200" cy="3911600"/>
          </a:xfrm>
          <a:prstGeom prst="roundRect">
            <a:avLst>
              <a:gd name="adj" fmla="val 3703"/>
            </a:avLst>
          </a:prstGeom>
          <a:solidFill>
            <a:srgbClr val="000000">
              <a:alpha val="0"/>
            </a:srgbClr>
          </a:solidFill>
        </p:spPr>
        <p:txBody>
          <a:bodyPr/>
          <a:lstStyle/>
          <a:p>
            <a:endParaRPr lang="en-CA"/>
          </a:p>
        </p:txBody>
      </p:sp>
      <p:sp>
        <p:nvSpPr>
          <p:cNvPr id="6" name="AutoShape 6"/>
          <p:cNvSpPr/>
          <p:nvPr/>
        </p:nvSpPr>
        <p:spPr>
          <a:xfrm>
            <a:off x="6870700" y="1435100"/>
            <a:ext cx="2743200" cy="3911600"/>
          </a:xfrm>
          <a:prstGeom prst="roundRect">
            <a:avLst>
              <a:gd name="adj" fmla="val 3703"/>
            </a:avLst>
          </a:prstGeom>
          <a:solidFill>
            <a:srgbClr val="000000">
              <a:alpha val="0"/>
            </a:srgbClr>
          </a:solidFill>
        </p:spPr>
        <p:txBody>
          <a:bodyPr/>
          <a:lstStyle/>
          <a:p>
            <a:endParaRPr lang="en-CA"/>
          </a:p>
        </p:txBody>
      </p:sp>
      <p:sp>
        <p:nvSpPr>
          <p:cNvPr id="7" name="AutoShape 7"/>
          <p:cNvSpPr/>
          <p:nvPr/>
        </p:nvSpPr>
        <p:spPr>
          <a:xfrm>
            <a:off x="762000" y="5486400"/>
            <a:ext cx="2743200" cy="0"/>
          </a:xfrm>
          <a:prstGeom prst="rect">
            <a:avLst/>
          </a:prstGeom>
          <a:solidFill>
            <a:srgbClr val="000000"/>
          </a:solidFill>
        </p:spPr>
        <p:txBody>
          <a:bodyPr/>
          <a:lstStyle/>
          <a:p>
            <a:endParaRPr lang="en-CA"/>
          </a:p>
        </p:txBody>
      </p:sp>
      <p:sp>
        <p:nvSpPr>
          <p:cNvPr id="8" name="AutoShape 8"/>
          <p:cNvSpPr/>
          <p:nvPr/>
        </p:nvSpPr>
        <p:spPr>
          <a:xfrm>
            <a:off x="3810000" y="5486400"/>
            <a:ext cx="2743200" cy="0"/>
          </a:xfrm>
          <a:prstGeom prst="rect">
            <a:avLst/>
          </a:prstGeom>
          <a:solidFill>
            <a:srgbClr val="000000"/>
          </a:solidFill>
        </p:spPr>
        <p:txBody>
          <a:bodyPr/>
          <a:lstStyle/>
          <a:p>
            <a:endParaRPr lang="en-CA"/>
          </a:p>
        </p:txBody>
      </p:sp>
      <p:sp>
        <p:nvSpPr>
          <p:cNvPr id="9" name="AutoShape 9"/>
          <p:cNvSpPr/>
          <p:nvPr/>
        </p:nvSpPr>
        <p:spPr>
          <a:xfrm>
            <a:off x="6870700" y="5486400"/>
            <a:ext cx="2743200" cy="0"/>
          </a:xfrm>
          <a:prstGeom prst="rect">
            <a:avLst/>
          </a:prstGeom>
          <a:solidFill>
            <a:srgbClr val="000000"/>
          </a:solidFill>
        </p:spPr>
        <p:txBody>
          <a:bodyPr/>
          <a:lstStyle/>
          <a:p>
            <a:endParaRPr lang="en-CA"/>
          </a:p>
        </p:txBody>
      </p:sp>
      <p:pic>
        <p:nvPicPr>
          <p:cNvPr id="10" name="Picture 10"/>
          <p:cNvPicPr>
            <a:picLocks noChangeAspect="1"/>
          </p:cNvPicPr>
          <p:nvPr/>
        </p:nvPicPr>
        <p:blipFill>
          <a:blip r:embed="rId3"/>
          <a:srcRect t="1000" b="1000"/>
          <a:stretch>
            <a:fillRect/>
          </a:stretch>
        </p:blipFill>
        <p:spPr>
          <a:xfrm>
            <a:off x="762000" y="1435100"/>
            <a:ext cx="2743200" cy="1536700"/>
          </a:xfrm>
          <a:prstGeom prst="roundRect">
            <a:avLst>
              <a:gd name="adj" fmla="val 6611"/>
            </a:avLst>
          </a:prstGeom>
        </p:spPr>
      </p:pic>
      <p:pic>
        <p:nvPicPr>
          <p:cNvPr id="11" name="Picture 11"/>
          <p:cNvPicPr>
            <a:picLocks noChangeAspect="1"/>
          </p:cNvPicPr>
          <p:nvPr/>
        </p:nvPicPr>
        <p:blipFill>
          <a:blip r:embed="rId4"/>
          <a:srcRect l="1000" r="1000"/>
          <a:stretch>
            <a:fillRect/>
          </a:stretch>
        </p:blipFill>
        <p:spPr>
          <a:xfrm>
            <a:off x="3810000" y="1435100"/>
            <a:ext cx="2743200" cy="1536700"/>
          </a:xfrm>
          <a:prstGeom prst="roundRect">
            <a:avLst>
              <a:gd name="adj" fmla="val 6611"/>
            </a:avLst>
          </a:prstGeom>
        </p:spPr>
      </p:pic>
      <p:pic>
        <p:nvPicPr>
          <p:cNvPr id="12" name="Picture 12"/>
          <p:cNvPicPr>
            <a:picLocks noChangeAspect="1"/>
          </p:cNvPicPr>
          <p:nvPr/>
        </p:nvPicPr>
        <p:blipFill>
          <a:blip r:embed="rId5"/>
          <a:srcRect t="1000" b="1000"/>
          <a:stretch>
            <a:fillRect/>
          </a:stretch>
        </p:blipFill>
        <p:spPr>
          <a:xfrm>
            <a:off x="6870700" y="1435100"/>
            <a:ext cx="2743200" cy="1536700"/>
          </a:xfrm>
          <a:prstGeom prst="roundRect">
            <a:avLst>
              <a:gd name="adj" fmla="val 6611"/>
            </a:avLst>
          </a:prstGeom>
        </p:spPr>
      </p:pic>
      <p:sp>
        <p:nvSpPr>
          <p:cNvPr id="13" name="TextBox 13"/>
          <p:cNvSpPr txBox="1"/>
          <p:nvPr/>
        </p:nvSpPr>
        <p:spPr>
          <a:xfrm>
            <a:off x="762000" y="355600"/>
            <a:ext cx="8864600" cy="419100"/>
          </a:xfrm>
          <a:prstGeom prst="rect">
            <a:avLst/>
          </a:prstGeom>
          <a:solidFill>
            <a:srgbClr val="000000">
              <a:alpha val="0"/>
            </a:srgbClr>
          </a:solidFill>
        </p:spPr>
        <p:txBody>
          <a:bodyPr lIns="0" tIns="0" rIns="0" bIns="0" rtlCol="0" anchor="ctr"/>
          <a:lstStyle/>
          <a:p>
            <a:pPr indent="0" algn="l">
              <a:lnSpc>
                <a:spcPct val="100000"/>
              </a:lnSpc>
              <a:defRPr/>
            </a:pPr>
            <a:r>
              <a:rPr lang="en-US" sz="2800" b="1">
                <a:solidFill>
                  <a:srgbClr val="000000"/>
                </a:solidFill>
                <a:latin typeface="苹方-简"/>
              </a:rPr>
              <a:t>Impact on Business and Technology Sectors</a:t>
            </a:r>
            <a:endParaRPr lang="en-US" sz="1100"/>
          </a:p>
        </p:txBody>
      </p:sp>
      <p:sp>
        <p:nvSpPr>
          <p:cNvPr id="14" name="TextBox 14"/>
          <p:cNvSpPr txBox="1"/>
          <p:nvPr/>
        </p:nvSpPr>
        <p:spPr>
          <a:xfrm>
            <a:off x="762000" y="3187700"/>
            <a:ext cx="2743200" cy="546100"/>
          </a:xfrm>
          <a:prstGeom prst="rect">
            <a:avLst/>
          </a:prstGeom>
          <a:solidFill>
            <a:srgbClr val="000000">
              <a:alpha val="0"/>
            </a:srgbClr>
          </a:solidFill>
        </p:spPr>
        <p:txBody>
          <a:bodyPr lIns="0" tIns="0" rIns="0" bIns="0" rtlCol="0" anchor="ctr"/>
          <a:lstStyle/>
          <a:p>
            <a:pPr indent="0" algn="l">
              <a:lnSpc>
                <a:spcPct val="100000"/>
              </a:lnSpc>
              <a:defRPr/>
            </a:pPr>
            <a:r>
              <a:rPr lang="en-US" sz="1800" b="1">
                <a:solidFill>
                  <a:srgbClr val="000000"/>
                </a:solidFill>
                <a:latin typeface="苹方-简"/>
              </a:rPr>
              <a:t>Digital Transformation Strategies</a:t>
            </a:r>
            <a:endParaRPr lang="en-US" sz="1100"/>
          </a:p>
        </p:txBody>
      </p:sp>
      <p:sp>
        <p:nvSpPr>
          <p:cNvPr id="15" name="TextBox 15"/>
          <p:cNvSpPr txBox="1"/>
          <p:nvPr/>
        </p:nvSpPr>
        <p:spPr>
          <a:xfrm>
            <a:off x="3810000" y="3187700"/>
            <a:ext cx="2743200" cy="546100"/>
          </a:xfrm>
          <a:prstGeom prst="rect">
            <a:avLst/>
          </a:prstGeom>
          <a:solidFill>
            <a:srgbClr val="000000">
              <a:alpha val="0"/>
            </a:srgbClr>
          </a:solidFill>
        </p:spPr>
        <p:txBody>
          <a:bodyPr lIns="0" tIns="0" rIns="0" bIns="0" rtlCol="0" anchor="ctr"/>
          <a:lstStyle/>
          <a:p>
            <a:pPr indent="0" algn="l">
              <a:lnSpc>
                <a:spcPct val="100000"/>
              </a:lnSpc>
              <a:defRPr/>
            </a:pPr>
            <a:r>
              <a:rPr lang="en-US" sz="1800" b="1">
                <a:solidFill>
                  <a:srgbClr val="000000"/>
                </a:solidFill>
                <a:latin typeface="苹方-简"/>
              </a:rPr>
              <a:t>Market Adaptability through Technology</a:t>
            </a:r>
            <a:endParaRPr lang="en-US" sz="1100"/>
          </a:p>
        </p:txBody>
      </p:sp>
      <p:sp>
        <p:nvSpPr>
          <p:cNvPr id="16" name="TextBox 16"/>
          <p:cNvSpPr txBox="1"/>
          <p:nvPr/>
        </p:nvSpPr>
        <p:spPr>
          <a:xfrm>
            <a:off x="6870700" y="3187700"/>
            <a:ext cx="2743200" cy="546100"/>
          </a:xfrm>
          <a:prstGeom prst="rect">
            <a:avLst/>
          </a:prstGeom>
          <a:solidFill>
            <a:srgbClr val="000000">
              <a:alpha val="0"/>
            </a:srgbClr>
          </a:solidFill>
        </p:spPr>
        <p:txBody>
          <a:bodyPr lIns="0" tIns="0" rIns="0" bIns="0" rtlCol="0" anchor="ctr"/>
          <a:lstStyle/>
          <a:p>
            <a:pPr indent="0" algn="l">
              <a:lnSpc>
                <a:spcPct val="100000"/>
              </a:lnSpc>
              <a:defRPr/>
            </a:pPr>
            <a:r>
              <a:rPr lang="en-US" sz="1800" b="1">
                <a:solidFill>
                  <a:srgbClr val="000000"/>
                </a:solidFill>
                <a:latin typeface="苹方-简"/>
              </a:rPr>
              <a:t>E-commerce Growth Dynamics</a:t>
            </a:r>
            <a:endParaRPr lang="en-US" sz="1100"/>
          </a:p>
        </p:txBody>
      </p:sp>
      <p:sp>
        <p:nvSpPr>
          <p:cNvPr id="17" name="TextBox 17"/>
          <p:cNvSpPr txBox="1"/>
          <p:nvPr/>
        </p:nvSpPr>
        <p:spPr>
          <a:xfrm>
            <a:off x="762000" y="3860800"/>
            <a:ext cx="2743200" cy="1485900"/>
          </a:xfrm>
          <a:prstGeom prst="rect">
            <a:avLst/>
          </a:prstGeom>
          <a:solidFill>
            <a:srgbClr val="000000">
              <a:alpha val="0"/>
            </a:srgbClr>
          </a:solidFill>
        </p:spPr>
        <p:txBody>
          <a:bodyPr lIns="0" tIns="0" rIns="0" bIns="0" rtlCol="0" anchor="ctr"/>
          <a:lstStyle/>
          <a:p>
            <a:pPr indent="0" algn="l">
              <a:lnSpc>
                <a:spcPct val="100000"/>
              </a:lnSpc>
              <a:defRPr/>
            </a:pPr>
            <a:r>
              <a:rPr lang="en-US" sz="1400" b="0">
                <a:solidFill>
                  <a:srgbClr val="000000"/>
                </a:solidFill>
                <a:latin typeface="苹方-简"/>
              </a:rPr>
              <a:t>Organizations are increasingly implementing digital transformation strategies to enhance operational efficiency, utilizing technologies like AI and cloud computing to improve customer engagement and streamline processes.</a:t>
            </a:r>
            <a:endParaRPr lang="en-US" sz="1100"/>
          </a:p>
        </p:txBody>
      </p:sp>
      <p:sp>
        <p:nvSpPr>
          <p:cNvPr id="18" name="TextBox 18"/>
          <p:cNvSpPr txBox="1"/>
          <p:nvPr/>
        </p:nvSpPr>
        <p:spPr>
          <a:xfrm>
            <a:off x="3810000" y="3860800"/>
            <a:ext cx="2743200" cy="1270000"/>
          </a:xfrm>
          <a:prstGeom prst="rect">
            <a:avLst/>
          </a:prstGeom>
          <a:solidFill>
            <a:srgbClr val="000000">
              <a:alpha val="0"/>
            </a:srgbClr>
          </a:solidFill>
        </p:spPr>
        <p:txBody>
          <a:bodyPr lIns="0" tIns="0" rIns="0" bIns="0" rtlCol="0" anchor="ctr"/>
          <a:lstStyle/>
          <a:p>
            <a:pPr indent="0" algn="l">
              <a:lnSpc>
                <a:spcPct val="100000"/>
              </a:lnSpc>
              <a:defRPr/>
            </a:pPr>
            <a:r>
              <a:rPr lang="en-US" sz="1400" b="0">
                <a:solidFill>
                  <a:srgbClr val="000000"/>
                </a:solidFill>
                <a:latin typeface="苹方-简"/>
              </a:rPr>
              <a:t>The ability to swiftly adapt to market changes is crucial; technology empowers businesses to respond effectively to consumer trends and economic fluctuations, ensuring resilience in challenging times.</a:t>
            </a:r>
            <a:endParaRPr lang="en-US" sz="1100"/>
          </a:p>
        </p:txBody>
      </p:sp>
      <p:sp>
        <p:nvSpPr>
          <p:cNvPr id="19" name="TextBox 19"/>
          <p:cNvSpPr txBox="1"/>
          <p:nvPr/>
        </p:nvSpPr>
        <p:spPr>
          <a:xfrm>
            <a:off x="6870700" y="3860800"/>
            <a:ext cx="2743200" cy="1270000"/>
          </a:xfrm>
          <a:prstGeom prst="rect">
            <a:avLst/>
          </a:prstGeom>
          <a:solidFill>
            <a:srgbClr val="000000">
              <a:alpha val="0"/>
            </a:srgbClr>
          </a:solidFill>
        </p:spPr>
        <p:txBody>
          <a:bodyPr lIns="0" tIns="0" rIns="0" bIns="0" rtlCol="0" anchor="ctr"/>
          <a:lstStyle/>
          <a:p>
            <a:pPr indent="0" algn="l">
              <a:lnSpc>
                <a:spcPct val="100000"/>
              </a:lnSpc>
              <a:defRPr/>
            </a:pPr>
            <a:r>
              <a:rPr lang="en-US" sz="1400" b="0">
                <a:solidFill>
                  <a:srgbClr val="000000"/>
                </a:solidFill>
                <a:latin typeface="苹方-简"/>
              </a:rPr>
              <a:t>The surge in e-commerce, accelerated by recent global events, necessitates businesses to optimize online platforms and digital marketing strategies to effectively reach and engage a wider audience.</a:t>
            </a:r>
            <a:endParaRPr lang="en-US" sz="1100"/>
          </a:p>
        </p:txBody>
      </p:sp>
      <p:pic>
        <p:nvPicPr>
          <p:cNvPr id="20" name="Picture 19">
            <a:extLst>
              <a:ext uri="{FF2B5EF4-FFF2-40B4-BE49-F238E27FC236}">
                <a16:creationId xmlns:a16="http://schemas.microsoft.com/office/drawing/2014/main" id="{4CC548F6-C598-6C62-99BE-EA1B1274104E}"/>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65100" y="7687"/>
            <a:ext cx="7467600" cy="663638"/>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0" y="0"/>
            <a:ext cx="10388600" cy="5854700"/>
          </a:xfrm>
          <a:prstGeom prst="rect">
            <a:avLst/>
          </a:prstGeom>
          <a:solidFill>
            <a:srgbClr val="FFFFFF"/>
          </a:solidFill>
        </p:spPr>
        <p:txBody>
          <a:bodyPr/>
          <a:lstStyle/>
          <a:p>
            <a:endParaRPr lang="en-CA"/>
          </a:p>
        </p:txBody>
      </p:sp>
      <p:pic>
        <p:nvPicPr>
          <p:cNvPr id="3" name="Picture 3"/>
          <p:cNvPicPr>
            <a:picLocks noChangeAspect="1"/>
          </p:cNvPicPr>
          <p:nvPr/>
        </p:nvPicPr>
        <p:blipFill>
          <a:blip r:embed="rId2"/>
          <a:srcRect/>
          <a:stretch>
            <a:fillRect/>
          </a:stretch>
        </p:blipFill>
        <p:spPr>
          <a:xfrm>
            <a:off x="1016000" y="1016000"/>
            <a:ext cx="3810000" cy="3810000"/>
          </a:xfrm>
          <a:prstGeom prst="roundRect">
            <a:avLst>
              <a:gd name="adj" fmla="val 6000"/>
            </a:avLst>
          </a:prstGeom>
        </p:spPr>
      </p:pic>
      <p:sp>
        <p:nvSpPr>
          <p:cNvPr id="4" name="AutoShape 4"/>
          <p:cNvSpPr/>
          <p:nvPr/>
        </p:nvSpPr>
        <p:spPr>
          <a:xfrm>
            <a:off x="5461000" y="2120900"/>
            <a:ext cx="3810000" cy="2413000"/>
          </a:xfrm>
          <a:prstGeom prst="rect">
            <a:avLst/>
          </a:prstGeom>
          <a:solidFill>
            <a:srgbClr val="000000">
              <a:alpha val="0"/>
            </a:srgbClr>
          </a:solidFill>
        </p:spPr>
        <p:txBody>
          <a:bodyPr/>
          <a:lstStyle/>
          <a:p>
            <a:endParaRPr lang="en-CA"/>
          </a:p>
        </p:txBody>
      </p:sp>
      <p:sp>
        <p:nvSpPr>
          <p:cNvPr id="5" name="AutoShape 5"/>
          <p:cNvSpPr/>
          <p:nvPr/>
        </p:nvSpPr>
        <p:spPr>
          <a:xfrm>
            <a:off x="1016000" y="1016000"/>
            <a:ext cx="3810000" cy="3810000"/>
          </a:xfrm>
          <a:prstGeom prst="rect">
            <a:avLst/>
          </a:prstGeom>
          <a:solidFill>
            <a:srgbClr val="000000">
              <a:alpha val="0"/>
            </a:srgbClr>
          </a:solidFill>
        </p:spPr>
        <p:txBody>
          <a:bodyPr/>
          <a:lstStyle/>
          <a:p>
            <a:endParaRPr lang="en-CA"/>
          </a:p>
        </p:txBody>
      </p:sp>
      <p:sp>
        <p:nvSpPr>
          <p:cNvPr id="6" name="AutoShape 6"/>
          <p:cNvSpPr/>
          <p:nvPr/>
        </p:nvSpPr>
        <p:spPr>
          <a:xfrm>
            <a:off x="5461000" y="2095500"/>
            <a:ext cx="635000" cy="25400"/>
          </a:xfrm>
          <a:prstGeom prst="rect">
            <a:avLst/>
          </a:prstGeom>
          <a:solidFill>
            <a:srgbClr val="000000"/>
          </a:solidFill>
        </p:spPr>
        <p:txBody>
          <a:bodyPr/>
          <a:lstStyle/>
          <a:p>
            <a:endParaRPr lang="en-CA"/>
          </a:p>
        </p:txBody>
      </p:sp>
      <p:sp>
        <p:nvSpPr>
          <p:cNvPr id="7" name="TextBox 7"/>
          <p:cNvSpPr txBox="1"/>
          <p:nvPr/>
        </p:nvSpPr>
        <p:spPr>
          <a:xfrm>
            <a:off x="5461000" y="1016000"/>
            <a:ext cx="3810000" cy="850900"/>
          </a:xfrm>
          <a:prstGeom prst="rect">
            <a:avLst/>
          </a:prstGeom>
          <a:solidFill>
            <a:srgbClr val="000000">
              <a:alpha val="0"/>
            </a:srgbClr>
          </a:solidFill>
        </p:spPr>
        <p:txBody>
          <a:bodyPr lIns="0" tIns="0" rIns="0" bIns="0" rtlCol="0" anchor="ctr"/>
          <a:lstStyle/>
          <a:p>
            <a:pPr indent="0" algn="l">
              <a:lnSpc>
                <a:spcPct val="100000"/>
              </a:lnSpc>
              <a:defRPr/>
            </a:pPr>
            <a:r>
              <a:rPr lang="en-US" sz="2800" b="1">
                <a:solidFill>
                  <a:srgbClr val="000000"/>
                </a:solidFill>
                <a:latin typeface="苹方-简"/>
              </a:rPr>
              <a:t>Conclusion and Call to Action</a:t>
            </a:r>
            <a:endParaRPr lang="en-US" sz="1100"/>
          </a:p>
        </p:txBody>
      </p:sp>
      <p:sp>
        <p:nvSpPr>
          <p:cNvPr id="8" name="TextBox 8"/>
          <p:cNvSpPr txBox="1"/>
          <p:nvPr/>
        </p:nvSpPr>
        <p:spPr>
          <a:xfrm>
            <a:off x="5461000" y="2374900"/>
            <a:ext cx="3810000" cy="546100"/>
          </a:xfrm>
          <a:prstGeom prst="rect">
            <a:avLst/>
          </a:prstGeom>
          <a:solidFill>
            <a:srgbClr val="000000">
              <a:alpha val="0"/>
            </a:srgbClr>
          </a:solidFill>
        </p:spPr>
        <p:txBody>
          <a:bodyPr lIns="0" tIns="0" rIns="0" bIns="0" rtlCol="0" anchor="ctr"/>
          <a:lstStyle/>
          <a:p>
            <a:pPr indent="0" algn="l">
              <a:lnSpc>
                <a:spcPct val="100000"/>
              </a:lnSpc>
              <a:defRPr/>
            </a:pPr>
            <a:r>
              <a:rPr lang="en-US" sz="1800" b="1">
                <a:solidFill>
                  <a:srgbClr val="000000"/>
                </a:solidFill>
                <a:latin typeface="苹方-简"/>
              </a:rPr>
              <a:t>Transformative Conference Experience</a:t>
            </a:r>
            <a:endParaRPr lang="en-US" sz="1100"/>
          </a:p>
        </p:txBody>
      </p:sp>
      <p:sp>
        <p:nvSpPr>
          <p:cNvPr id="9" name="TextBox 9"/>
          <p:cNvSpPr txBox="1"/>
          <p:nvPr/>
        </p:nvSpPr>
        <p:spPr>
          <a:xfrm>
            <a:off x="5461000" y="3048000"/>
            <a:ext cx="3810000" cy="1485900"/>
          </a:xfrm>
          <a:prstGeom prst="rect">
            <a:avLst/>
          </a:prstGeom>
          <a:solidFill>
            <a:srgbClr val="000000">
              <a:alpha val="0"/>
            </a:srgbClr>
          </a:solidFill>
        </p:spPr>
        <p:txBody>
          <a:bodyPr lIns="0" tIns="0" rIns="0" bIns="0" rtlCol="0" anchor="ctr"/>
          <a:lstStyle/>
          <a:p>
            <a:pPr indent="0" algn="l">
              <a:lnSpc>
                <a:spcPct val="100000"/>
              </a:lnSpc>
              <a:defRPr/>
            </a:pPr>
            <a:r>
              <a:rPr lang="en-US" sz="1400" b="0">
                <a:solidFill>
                  <a:srgbClr val="000000">
                    <a:alpha val="87843"/>
                  </a:srgbClr>
                </a:solidFill>
                <a:latin typeface="苹方-简"/>
              </a:rPr>
              <a:t>Participation in the ICAPMOT 2025 conference is essential for professionals seeking to enhance their understanding of the intersection between business, marketing, and technology, as it offers unparalleled opportunities for networking, collaboration, and gaining insights from industry leaders that can significantly influence future strategies and practices.</a:t>
            </a:r>
            <a:endParaRPr lang="en-US" sz="1100"/>
          </a:p>
        </p:txBody>
      </p:sp>
      <p:pic>
        <p:nvPicPr>
          <p:cNvPr id="10" name="Picture 9">
            <a:extLst>
              <a:ext uri="{FF2B5EF4-FFF2-40B4-BE49-F238E27FC236}">
                <a16:creationId xmlns:a16="http://schemas.microsoft.com/office/drawing/2014/main" id="{8CEB5F88-0502-8170-AC5B-A99D6D3C590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5100" y="7687"/>
            <a:ext cx="7467600" cy="663638"/>
          </a:xfrm>
          <a:prstGeom prst="rect">
            <a:avLst/>
          </a:prstGeo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0" y="0"/>
            <a:ext cx="10388600" cy="5854700"/>
          </a:xfrm>
          <a:prstGeom prst="rect">
            <a:avLst/>
          </a:prstGeom>
          <a:solidFill>
            <a:srgbClr val="FFFFFF"/>
          </a:solidFill>
        </p:spPr>
        <p:txBody>
          <a:bodyPr/>
          <a:lstStyle/>
          <a:p>
            <a:endParaRPr lang="en-CA"/>
          </a:p>
        </p:txBody>
      </p:sp>
      <p:pic>
        <p:nvPicPr>
          <p:cNvPr id="3" name="Picture 3"/>
          <p:cNvPicPr>
            <a:picLocks noChangeAspect="1"/>
          </p:cNvPicPr>
          <p:nvPr/>
        </p:nvPicPr>
        <p:blipFill>
          <a:blip r:embed="rId2"/>
          <a:srcRect l="1000" r="1000"/>
          <a:stretch>
            <a:fillRect/>
          </a:stretch>
        </p:blipFill>
        <p:spPr>
          <a:xfrm>
            <a:off x="0" y="0"/>
            <a:ext cx="10388600" cy="5854700"/>
          </a:xfrm>
          <a:prstGeom prst="rect">
            <a:avLst/>
          </a:prstGeom>
        </p:spPr>
      </p:pic>
      <p:sp>
        <p:nvSpPr>
          <p:cNvPr id="4" name="AutoShape 4"/>
          <p:cNvSpPr/>
          <p:nvPr/>
        </p:nvSpPr>
        <p:spPr>
          <a:xfrm>
            <a:off x="787400" y="2933700"/>
            <a:ext cx="9601200" cy="241300"/>
          </a:xfrm>
          <a:prstGeom prst="rect">
            <a:avLst/>
          </a:prstGeom>
          <a:solidFill>
            <a:srgbClr val="000000">
              <a:alpha val="0"/>
            </a:srgbClr>
          </a:solidFill>
        </p:spPr>
        <p:txBody>
          <a:bodyPr/>
          <a:lstStyle/>
          <a:p>
            <a:endParaRPr lang="en-CA"/>
          </a:p>
        </p:txBody>
      </p:sp>
      <p:sp>
        <p:nvSpPr>
          <p:cNvPr id="6" name="TextBox 6"/>
          <p:cNvSpPr txBox="1"/>
          <p:nvPr/>
        </p:nvSpPr>
        <p:spPr>
          <a:xfrm>
            <a:off x="787400" y="1778000"/>
            <a:ext cx="9601200" cy="850900"/>
          </a:xfrm>
          <a:prstGeom prst="rect">
            <a:avLst/>
          </a:prstGeom>
          <a:solidFill>
            <a:srgbClr val="000000">
              <a:alpha val="0"/>
            </a:srgbClr>
          </a:solidFill>
        </p:spPr>
        <p:txBody>
          <a:bodyPr lIns="0" tIns="0" rIns="0" bIns="0" rtlCol="0" anchor="ctr"/>
          <a:lstStyle/>
          <a:p>
            <a:pPr indent="0" algn="l">
              <a:lnSpc>
                <a:spcPct val="100000"/>
              </a:lnSpc>
              <a:defRPr/>
            </a:pPr>
            <a:r>
              <a:rPr lang="en-US" sz="5600" b="1">
                <a:solidFill>
                  <a:srgbClr val="000000"/>
                </a:solidFill>
                <a:latin typeface="苹方-简"/>
              </a:rPr>
              <a:t>Thank You</a:t>
            </a:r>
            <a:endParaRPr lang="en-US" sz="1100"/>
          </a:p>
        </p:txBody>
      </p:sp>
      <p:sp>
        <p:nvSpPr>
          <p:cNvPr id="7" name="TextBox 7"/>
          <p:cNvSpPr txBox="1"/>
          <p:nvPr/>
        </p:nvSpPr>
        <p:spPr>
          <a:xfrm>
            <a:off x="787400" y="2933700"/>
            <a:ext cx="9601200" cy="241300"/>
          </a:xfrm>
          <a:prstGeom prst="rect">
            <a:avLst/>
          </a:prstGeom>
          <a:solidFill>
            <a:srgbClr val="000000">
              <a:alpha val="0"/>
            </a:srgbClr>
          </a:solidFill>
        </p:spPr>
        <p:txBody>
          <a:bodyPr lIns="0" tIns="0" rIns="0" bIns="0" rtlCol="0" anchor="ctr"/>
          <a:lstStyle/>
          <a:p>
            <a:pPr indent="0" algn="l">
              <a:lnSpc>
                <a:spcPct val="100000"/>
              </a:lnSpc>
              <a:defRPr/>
            </a:pPr>
            <a:endParaRPr lang="en-US" sz="1100" dirty="0"/>
          </a:p>
        </p:txBody>
      </p:sp>
      <p:pic>
        <p:nvPicPr>
          <p:cNvPr id="8" name="Picture 7">
            <a:extLst>
              <a:ext uri="{FF2B5EF4-FFF2-40B4-BE49-F238E27FC236}">
                <a16:creationId xmlns:a16="http://schemas.microsoft.com/office/drawing/2014/main" id="{1DF28F16-88BC-E037-4A5D-F3A0CA7C073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5100" y="7687"/>
            <a:ext cx="7467600" cy="663638"/>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l="1000" r="1000"/>
          <a:stretch>
            <a:fillRect/>
          </a:stretch>
        </p:blipFill>
        <p:spPr>
          <a:xfrm>
            <a:off x="0" y="0"/>
            <a:ext cx="10388600" cy="5854700"/>
          </a:xfrm>
          <a:prstGeom prst="rect">
            <a:avLst/>
          </a:prstGeom>
        </p:spPr>
      </p:pic>
      <p:sp>
        <p:nvSpPr>
          <p:cNvPr id="3" name="AutoShape 3"/>
          <p:cNvSpPr/>
          <p:nvPr/>
        </p:nvSpPr>
        <p:spPr>
          <a:xfrm>
            <a:off x="0" y="0"/>
            <a:ext cx="10388600" cy="5854700"/>
          </a:xfrm>
          <a:prstGeom prst="rect">
            <a:avLst/>
          </a:prstGeom>
          <a:solidFill>
            <a:srgbClr val="000000">
              <a:alpha val="0"/>
            </a:srgbClr>
          </a:solidFill>
        </p:spPr>
        <p:txBody>
          <a:bodyPr/>
          <a:lstStyle/>
          <a:p>
            <a:endParaRPr lang="en-CA"/>
          </a:p>
        </p:txBody>
      </p:sp>
      <p:pic>
        <p:nvPicPr>
          <p:cNvPr id="4" name="Picture 4"/>
          <p:cNvPicPr>
            <a:picLocks noChangeAspect="1"/>
          </p:cNvPicPr>
          <p:nvPr/>
        </p:nvPicPr>
        <p:blipFill>
          <a:blip r:embed="rId3"/>
          <a:srcRect l="1000" r="1000"/>
          <a:stretch>
            <a:fillRect/>
          </a:stretch>
        </p:blipFill>
        <p:spPr>
          <a:xfrm>
            <a:off x="0" y="0"/>
            <a:ext cx="10388600" cy="5854700"/>
          </a:xfrm>
          <a:prstGeom prst="rect">
            <a:avLst/>
          </a:prstGeom>
        </p:spPr>
      </p:pic>
      <p:sp>
        <p:nvSpPr>
          <p:cNvPr id="5" name="AutoShape 5"/>
          <p:cNvSpPr/>
          <p:nvPr/>
        </p:nvSpPr>
        <p:spPr>
          <a:xfrm>
            <a:off x="762000" y="1524000"/>
            <a:ext cx="8864600" cy="266700"/>
          </a:xfrm>
          <a:prstGeom prst="rect">
            <a:avLst/>
          </a:prstGeom>
          <a:solidFill>
            <a:srgbClr val="000000">
              <a:alpha val="0"/>
            </a:srgbClr>
          </a:solidFill>
        </p:spPr>
        <p:txBody>
          <a:bodyPr/>
          <a:lstStyle/>
          <a:p>
            <a:endParaRPr lang="en-CA"/>
          </a:p>
        </p:txBody>
      </p:sp>
      <p:sp>
        <p:nvSpPr>
          <p:cNvPr id="6" name="AutoShape 6"/>
          <p:cNvSpPr/>
          <p:nvPr/>
        </p:nvSpPr>
        <p:spPr>
          <a:xfrm>
            <a:off x="0" y="0"/>
            <a:ext cx="10388600" cy="5854700"/>
          </a:xfrm>
          <a:prstGeom prst="rect">
            <a:avLst/>
          </a:prstGeom>
          <a:solidFill>
            <a:srgbClr val="000000">
              <a:alpha val="0"/>
            </a:srgbClr>
          </a:solidFill>
        </p:spPr>
        <p:txBody>
          <a:bodyPr/>
          <a:lstStyle/>
          <a:p>
            <a:endParaRPr lang="en-CA"/>
          </a:p>
        </p:txBody>
      </p:sp>
      <p:sp>
        <p:nvSpPr>
          <p:cNvPr id="7" name="AutoShape 7"/>
          <p:cNvSpPr/>
          <p:nvPr/>
        </p:nvSpPr>
        <p:spPr>
          <a:xfrm>
            <a:off x="0" y="0"/>
            <a:ext cx="10388600" cy="5854700"/>
          </a:xfrm>
          <a:prstGeom prst="rect">
            <a:avLst/>
          </a:prstGeom>
          <a:solidFill>
            <a:srgbClr val="000000">
              <a:alpha val="0"/>
            </a:srgbClr>
          </a:solidFill>
        </p:spPr>
        <p:txBody>
          <a:bodyPr/>
          <a:lstStyle/>
          <a:p>
            <a:endParaRPr lang="en-CA"/>
          </a:p>
        </p:txBody>
      </p:sp>
      <p:sp>
        <p:nvSpPr>
          <p:cNvPr id="8" name="TextBox 8"/>
          <p:cNvSpPr txBox="1"/>
          <p:nvPr/>
        </p:nvSpPr>
        <p:spPr>
          <a:xfrm>
            <a:off x="762000" y="2603500"/>
            <a:ext cx="8864600" cy="419100"/>
          </a:xfrm>
          <a:prstGeom prst="rect">
            <a:avLst/>
          </a:prstGeom>
          <a:solidFill>
            <a:srgbClr val="000000">
              <a:alpha val="0"/>
            </a:srgbClr>
          </a:solidFill>
        </p:spPr>
        <p:txBody>
          <a:bodyPr lIns="0" tIns="0" rIns="0" bIns="0" rtlCol="0" anchor="ctr"/>
          <a:lstStyle/>
          <a:p>
            <a:pPr indent="0" algn="ctr">
              <a:lnSpc>
                <a:spcPct val="100000"/>
              </a:lnSpc>
              <a:defRPr/>
            </a:pPr>
            <a:r>
              <a:rPr lang="en-US" sz="2800" b="1">
                <a:solidFill>
                  <a:srgbClr val="000000"/>
                </a:solidFill>
                <a:latin typeface="苹方-简"/>
              </a:rPr>
              <a:t>Overview of the Conference</a:t>
            </a:r>
            <a:endParaRPr lang="en-US" sz="1100"/>
          </a:p>
        </p:txBody>
      </p:sp>
      <p:sp>
        <p:nvSpPr>
          <p:cNvPr id="9" name="TextBox 9"/>
          <p:cNvSpPr txBox="1"/>
          <p:nvPr/>
        </p:nvSpPr>
        <p:spPr>
          <a:xfrm>
            <a:off x="762000" y="1524000"/>
            <a:ext cx="8864600" cy="266700"/>
          </a:xfrm>
          <a:prstGeom prst="rect">
            <a:avLst/>
          </a:prstGeom>
          <a:solidFill>
            <a:srgbClr val="000000">
              <a:alpha val="0"/>
            </a:srgbClr>
          </a:solidFill>
        </p:spPr>
        <p:txBody>
          <a:bodyPr lIns="0" tIns="0" rIns="0" bIns="0" rtlCol="0" anchor="ctr"/>
          <a:lstStyle/>
          <a:p>
            <a:pPr indent="0" algn="ctr">
              <a:lnSpc>
                <a:spcPct val="100000"/>
              </a:lnSpc>
              <a:defRPr/>
            </a:pPr>
            <a:r>
              <a:rPr lang="en-US" sz="1800" b="1">
                <a:solidFill>
                  <a:srgbClr val="000000"/>
                </a:solidFill>
                <a:latin typeface="苹方-简"/>
              </a:rPr>
              <a:t>Section 1</a:t>
            </a:r>
            <a:endParaRPr lang="en-US" sz="1100"/>
          </a:p>
        </p:txBody>
      </p:sp>
      <p:pic>
        <p:nvPicPr>
          <p:cNvPr id="10" name="Picture 9">
            <a:extLst>
              <a:ext uri="{FF2B5EF4-FFF2-40B4-BE49-F238E27FC236}">
                <a16:creationId xmlns:a16="http://schemas.microsoft.com/office/drawing/2014/main" id="{0454CE5D-69DF-6F06-3B26-8E6278DECC8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65100" y="7687"/>
            <a:ext cx="7467600" cy="663638"/>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0" y="0"/>
            <a:ext cx="10388600" cy="5854700"/>
          </a:xfrm>
          <a:prstGeom prst="rect">
            <a:avLst/>
          </a:prstGeom>
          <a:solidFill>
            <a:srgbClr val="FFFFFF"/>
          </a:solidFill>
        </p:spPr>
        <p:txBody>
          <a:bodyPr/>
          <a:lstStyle/>
          <a:p>
            <a:endParaRPr lang="en-CA"/>
          </a:p>
        </p:txBody>
      </p:sp>
      <p:pic>
        <p:nvPicPr>
          <p:cNvPr id="3" name="Picture 3"/>
          <p:cNvPicPr>
            <a:picLocks noChangeAspect="1"/>
          </p:cNvPicPr>
          <p:nvPr/>
        </p:nvPicPr>
        <p:blipFill>
          <a:blip r:embed="rId2"/>
          <a:srcRect/>
          <a:stretch>
            <a:fillRect/>
          </a:stretch>
        </p:blipFill>
        <p:spPr>
          <a:xfrm>
            <a:off x="1016000" y="1016000"/>
            <a:ext cx="3810000" cy="3810000"/>
          </a:xfrm>
          <a:prstGeom prst="roundRect">
            <a:avLst>
              <a:gd name="adj" fmla="val 6000"/>
            </a:avLst>
          </a:prstGeom>
        </p:spPr>
      </p:pic>
      <p:sp>
        <p:nvSpPr>
          <p:cNvPr id="4" name="AutoShape 4"/>
          <p:cNvSpPr/>
          <p:nvPr/>
        </p:nvSpPr>
        <p:spPr>
          <a:xfrm>
            <a:off x="5461000" y="2120900"/>
            <a:ext cx="3810000" cy="1714500"/>
          </a:xfrm>
          <a:prstGeom prst="rect">
            <a:avLst/>
          </a:prstGeom>
          <a:solidFill>
            <a:srgbClr val="000000">
              <a:alpha val="0"/>
            </a:srgbClr>
          </a:solidFill>
        </p:spPr>
        <p:txBody>
          <a:bodyPr/>
          <a:lstStyle/>
          <a:p>
            <a:endParaRPr lang="en-CA"/>
          </a:p>
        </p:txBody>
      </p:sp>
      <p:sp>
        <p:nvSpPr>
          <p:cNvPr id="5" name="AutoShape 5"/>
          <p:cNvSpPr/>
          <p:nvPr/>
        </p:nvSpPr>
        <p:spPr>
          <a:xfrm>
            <a:off x="1016000" y="1016000"/>
            <a:ext cx="3810000" cy="3810000"/>
          </a:xfrm>
          <a:prstGeom prst="rect">
            <a:avLst/>
          </a:prstGeom>
          <a:solidFill>
            <a:srgbClr val="000000">
              <a:alpha val="0"/>
            </a:srgbClr>
          </a:solidFill>
        </p:spPr>
        <p:txBody>
          <a:bodyPr/>
          <a:lstStyle/>
          <a:p>
            <a:endParaRPr lang="en-CA"/>
          </a:p>
        </p:txBody>
      </p:sp>
      <p:sp>
        <p:nvSpPr>
          <p:cNvPr id="6" name="AutoShape 6"/>
          <p:cNvSpPr/>
          <p:nvPr/>
        </p:nvSpPr>
        <p:spPr>
          <a:xfrm>
            <a:off x="5461000" y="2095500"/>
            <a:ext cx="635000" cy="25400"/>
          </a:xfrm>
          <a:prstGeom prst="rect">
            <a:avLst/>
          </a:prstGeom>
          <a:solidFill>
            <a:srgbClr val="000000"/>
          </a:solidFill>
        </p:spPr>
        <p:txBody>
          <a:bodyPr/>
          <a:lstStyle/>
          <a:p>
            <a:endParaRPr lang="en-CA"/>
          </a:p>
        </p:txBody>
      </p:sp>
      <p:sp>
        <p:nvSpPr>
          <p:cNvPr id="7" name="TextBox 7"/>
          <p:cNvSpPr txBox="1"/>
          <p:nvPr/>
        </p:nvSpPr>
        <p:spPr>
          <a:xfrm>
            <a:off x="5461000" y="1016000"/>
            <a:ext cx="3810000" cy="850900"/>
          </a:xfrm>
          <a:prstGeom prst="rect">
            <a:avLst/>
          </a:prstGeom>
          <a:solidFill>
            <a:srgbClr val="000000">
              <a:alpha val="0"/>
            </a:srgbClr>
          </a:solidFill>
        </p:spPr>
        <p:txBody>
          <a:bodyPr lIns="0" tIns="0" rIns="0" bIns="0" rtlCol="0" anchor="ctr"/>
          <a:lstStyle/>
          <a:p>
            <a:pPr indent="0" algn="l">
              <a:lnSpc>
                <a:spcPct val="100000"/>
              </a:lnSpc>
              <a:defRPr/>
            </a:pPr>
            <a:r>
              <a:rPr lang="en-US" sz="2800" b="1">
                <a:solidFill>
                  <a:srgbClr val="000000"/>
                </a:solidFill>
                <a:latin typeface="苹方-简"/>
              </a:rPr>
              <a:t>Introduction to ICAPMOT 2025</a:t>
            </a:r>
            <a:endParaRPr lang="en-US" sz="1100"/>
          </a:p>
        </p:txBody>
      </p:sp>
      <p:sp>
        <p:nvSpPr>
          <p:cNvPr id="8" name="TextBox 8"/>
          <p:cNvSpPr txBox="1"/>
          <p:nvPr/>
        </p:nvSpPr>
        <p:spPr>
          <a:xfrm>
            <a:off x="5461000" y="2374900"/>
            <a:ext cx="3810000" cy="266700"/>
          </a:xfrm>
          <a:prstGeom prst="rect">
            <a:avLst/>
          </a:prstGeom>
          <a:solidFill>
            <a:srgbClr val="000000">
              <a:alpha val="0"/>
            </a:srgbClr>
          </a:solidFill>
        </p:spPr>
        <p:txBody>
          <a:bodyPr lIns="0" tIns="0" rIns="0" bIns="0" rtlCol="0" anchor="ctr"/>
          <a:lstStyle/>
          <a:p>
            <a:pPr indent="0" algn="l">
              <a:lnSpc>
                <a:spcPct val="100000"/>
              </a:lnSpc>
              <a:defRPr/>
            </a:pPr>
            <a:r>
              <a:rPr lang="en-US" sz="1800" b="1">
                <a:solidFill>
                  <a:srgbClr val="000000"/>
                </a:solidFill>
                <a:latin typeface="苹方-简"/>
              </a:rPr>
              <a:t>Conference Purpose</a:t>
            </a:r>
            <a:endParaRPr lang="en-US" sz="1100"/>
          </a:p>
        </p:txBody>
      </p:sp>
      <p:sp>
        <p:nvSpPr>
          <p:cNvPr id="9" name="TextBox 9"/>
          <p:cNvSpPr txBox="1"/>
          <p:nvPr/>
        </p:nvSpPr>
        <p:spPr>
          <a:xfrm>
            <a:off x="5461000" y="2768600"/>
            <a:ext cx="3810000" cy="1066800"/>
          </a:xfrm>
          <a:prstGeom prst="rect">
            <a:avLst/>
          </a:prstGeom>
          <a:solidFill>
            <a:srgbClr val="000000">
              <a:alpha val="0"/>
            </a:srgbClr>
          </a:solidFill>
        </p:spPr>
        <p:txBody>
          <a:bodyPr lIns="0" tIns="0" rIns="0" bIns="0" rtlCol="0" anchor="ctr"/>
          <a:lstStyle/>
          <a:p>
            <a:pPr indent="0" algn="l">
              <a:lnSpc>
                <a:spcPct val="100000"/>
              </a:lnSpc>
              <a:defRPr/>
            </a:pPr>
            <a:r>
              <a:rPr lang="en-US" sz="1400" b="0">
                <a:solidFill>
                  <a:srgbClr val="000000">
                    <a:alpha val="87843"/>
                  </a:srgbClr>
                </a:solidFill>
                <a:latin typeface="苹方-简"/>
              </a:rPr>
              <a:t>The ICAPMOT 2025 aims to facilitate interdisciplinary dialogue among participants, fostering innovation and collaboration in the rapidly evolving fields of business, marketing, and technology.</a:t>
            </a:r>
            <a:endParaRPr lang="en-US" sz="1100"/>
          </a:p>
        </p:txBody>
      </p:sp>
      <p:pic>
        <p:nvPicPr>
          <p:cNvPr id="10" name="Picture 9">
            <a:extLst>
              <a:ext uri="{FF2B5EF4-FFF2-40B4-BE49-F238E27FC236}">
                <a16:creationId xmlns:a16="http://schemas.microsoft.com/office/drawing/2014/main" id="{BD43E1A7-AC5E-93A7-676B-E38F629E5FD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5100" y="7687"/>
            <a:ext cx="7467600" cy="663638"/>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l="11000" r="11000"/>
          <a:stretch>
            <a:fillRect/>
          </a:stretch>
        </p:blipFill>
        <p:spPr>
          <a:xfrm>
            <a:off x="0" y="0"/>
            <a:ext cx="10388600" cy="7404100"/>
          </a:xfrm>
          <a:prstGeom prst="rect">
            <a:avLst/>
          </a:prstGeom>
        </p:spPr>
      </p:pic>
      <p:sp>
        <p:nvSpPr>
          <p:cNvPr id="3" name="AutoShape 3"/>
          <p:cNvSpPr/>
          <p:nvPr/>
        </p:nvSpPr>
        <p:spPr>
          <a:xfrm>
            <a:off x="0" y="0"/>
            <a:ext cx="10388600" cy="7404100"/>
          </a:xfrm>
          <a:prstGeom prst="rect">
            <a:avLst/>
          </a:prstGeom>
          <a:solidFill>
            <a:srgbClr val="000000">
              <a:alpha val="0"/>
            </a:srgbClr>
          </a:solidFill>
        </p:spPr>
        <p:txBody>
          <a:bodyPr/>
          <a:lstStyle/>
          <a:p>
            <a:endParaRPr lang="en-CA"/>
          </a:p>
        </p:txBody>
      </p:sp>
      <p:sp>
        <p:nvSpPr>
          <p:cNvPr id="4" name="AutoShape 4"/>
          <p:cNvSpPr/>
          <p:nvPr/>
        </p:nvSpPr>
        <p:spPr>
          <a:xfrm>
            <a:off x="508000" y="4102100"/>
            <a:ext cx="1562100" cy="0"/>
          </a:xfrm>
          <a:prstGeom prst="rect">
            <a:avLst/>
          </a:prstGeom>
          <a:solidFill>
            <a:srgbClr val="000000">
              <a:alpha val="0"/>
            </a:srgbClr>
          </a:solidFill>
        </p:spPr>
        <p:txBody>
          <a:bodyPr/>
          <a:lstStyle/>
          <a:p>
            <a:endParaRPr lang="en-CA"/>
          </a:p>
        </p:txBody>
      </p:sp>
      <p:sp>
        <p:nvSpPr>
          <p:cNvPr id="5" name="AutoShape 5"/>
          <p:cNvSpPr/>
          <p:nvPr/>
        </p:nvSpPr>
        <p:spPr>
          <a:xfrm>
            <a:off x="2070100" y="4102100"/>
            <a:ext cx="1562100" cy="0"/>
          </a:xfrm>
          <a:prstGeom prst="rect">
            <a:avLst/>
          </a:prstGeom>
          <a:solidFill>
            <a:srgbClr val="000000">
              <a:alpha val="0"/>
            </a:srgbClr>
          </a:solidFill>
        </p:spPr>
        <p:txBody>
          <a:bodyPr/>
          <a:lstStyle/>
          <a:p>
            <a:endParaRPr lang="en-CA"/>
          </a:p>
        </p:txBody>
      </p:sp>
      <p:sp>
        <p:nvSpPr>
          <p:cNvPr id="6" name="AutoShape 6"/>
          <p:cNvSpPr/>
          <p:nvPr/>
        </p:nvSpPr>
        <p:spPr>
          <a:xfrm>
            <a:off x="3632200" y="4102100"/>
            <a:ext cx="1562100" cy="0"/>
          </a:xfrm>
          <a:prstGeom prst="rect">
            <a:avLst/>
          </a:prstGeom>
          <a:solidFill>
            <a:srgbClr val="000000">
              <a:alpha val="0"/>
            </a:srgbClr>
          </a:solidFill>
        </p:spPr>
        <p:txBody>
          <a:bodyPr/>
          <a:lstStyle/>
          <a:p>
            <a:endParaRPr lang="en-CA"/>
          </a:p>
        </p:txBody>
      </p:sp>
      <p:sp>
        <p:nvSpPr>
          <p:cNvPr id="7" name="AutoShape 7"/>
          <p:cNvSpPr/>
          <p:nvPr/>
        </p:nvSpPr>
        <p:spPr>
          <a:xfrm>
            <a:off x="5194300" y="4102100"/>
            <a:ext cx="1562100" cy="0"/>
          </a:xfrm>
          <a:prstGeom prst="rect">
            <a:avLst/>
          </a:prstGeom>
          <a:solidFill>
            <a:srgbClr val="000000">
              <a:alpha val="0"/>
            </a:srgbClr>
          </a:solidFill>
        </p:spPr>
        <p:txBody>
          <a:bodyPr/>
          <a:lstStyle/>
          <a:p>
            <a:endParaRPr lang="en-CA"/>
          </a:p>
        </p:txBody>
      </p:sp>
      <p:sp>
        <p:nvSpPr>
          <p:cNvPr id="8" name="AutoShape 8"/>
          <p:cNvSpPr/>
          <p:nvPr/>
        </p:nvSpPr>
        <p:spPr>
          <a:xfrm>
            <a:off x="6756400" y="4102100"/>
            <a:ext cx="1562100" cy="0"/>
          </a:xfrm>
          <a:prstGeom prst="rect">
            <a:avLst/>
          </a:prstGeom>
          <a:solidFill>
            <a:srgbClr val="000000">
              <a:alpha val="0"/>
            </a:srgbClr>
          </a:solidFill>
        </p:spPr>
        <p:txBody>
          <a:bodyPr/>
          <a:lstStyle/>
          <a:p>
            <a:endParaRPr lang="en-CA"/>
          </a:p>
        </p:txBody>
      </p:sp>
      <p:sp>
        <p:nvSpPr>
          <p:cNvPr id="9" name="AutoShape 9"/>
          <p:cNvSpPr/>
          <p:nvPr/>
        </p:nvSpPr>
        <p:spPr>
          <a:xfrm>
            <a:off x="8318500" y="4102100"/>
            <a:ext cx="1562100" cy="0"/>
          </a:xfrm>
          <a:prstGeom prst="rect">
            <a:avLst/>
          </a:prstGeom>
          <a:solidFill>
            <a:srgbClr val="000000">
              <a:alpha val="0"/>
            </a:srgbClr>
          </a:solidFill>
        </p:spPr>
        <p:txBody>
          <a:bodyPr/>
          <a:lstStyle/>
          <a:p>
            <a:endParaRPr lang="en-CA"/>
          </a:p>
        </p:txBody>
      </p:sp>
      <p:sp>
        <p:nvSpPr>
          <p:cNvPr id="10" name="AutoShape 10"/>
          <p:cNvSpPr/>
          <p:nvPr/>
        </p:nvSpPr>
        <p:spPr>
          <a:xfrm>
            <a:off x="508000" y="4102100"/>
            <a:ext cx="9372600" cy="50800"/>
          </a:xfrm>
          <a:prstGeom prst="roundRect">
            <a:avLst>
              <a:gd name="adj" fmla="val 50000"/>
            </a:avLst>
          </a:prstGeom>
          <a:solidFill>
            <a:srgbClr val="FD9A94"/>
          </a:solidFill>
        </p:spPr>
        <p:txBody>
          <a:bodyPr/>
          <a:lstStyle/>
          <a:p>
            <a:endParaRPr lang="en-CA"/>
          </a:p>
        </p:txBody>
      </p:sp>
      <p:sp>
        <p:nvSpPr>
          <p:cNvPr id="11" name="TextBox 11"/>
          <p:cNvSpPr txBox="1"/>
          <p:nvPr/>
        </p:nvSpPr>
        <p:spPr>
          <a:xfrm>
            <a:off x="508000" y="762000"/>
            <a:ext cx="9372600" cy="419100"/>
          </a:xfrm>
          <a:prstGeom prst="rect">
            <a:avLst/>
          </a:prstGeom>
          <a:solidFill>
            <a:srgbClr val="000000">
              <a:alpha val="0"/>
            </a:srgbClr>
          </a:solidFill>
        </p:spPr>
        <p:txBody>
          <a:bodyPr lIns="0" tIns="0" rIns="0" bIns="0" rtlCol="0" anchor="ctr"/>
          <a:lstStyle/>
          <a:p>
            <a:pPr indent="0" algn="ctr">
              <a:lnSpc>
                <a:spcPct val="100000"/>
              </a:lnSpc>
              <a:defRPr/>
            </a:pPr>
            <a:r>
              <a:rPr lang="en-US" sz="2800" b="1">
                <a:solidFill>
                  <a:srgbClr val="000000"/>
                </a:solidFill>
                <a:latin typeface="苹方-简"/>
              </a:rPr>
              <a:t>Key Dates and Location</a:t>
            </a:r>
            <a:endParaRPr lang="en-US" sz="1100"/>
          </a:p>
        </p:txBody>
      </p:sp>
      <p:sp>
        <p:nvSpPr>
          <p:cNvPr id="12" name="TextBox 12"/>
          <p:cNvSpPr txBox="1"/>
          <p:nvPr/>
        </p:nvSpPr>
        <p:spPr>
          <a:xfrm>
            <a:off x="774700" y="2616200"/>
            <a:ext cx="1016000" cy="1168400"/>
          </a:xfrm>
          <a:prstGeom prst="roundRect">
            <a:avLst>
              <a:gd name="adj" fmla="val 25000"/>
            </a:avLst>
          </a:prstGeom>
          <a:solidFill>
            <a:srgbClr val="FD9A94"/>
          </a:solidFill>
          <a:ln w="12700">
            <a:solidFill>
              <a:srgbClr val="000000">
                <a:alpha val="0"/>
              </a:srgbClr>
            </a:solidFill>
          </a:ln>
        </p:spPr>
        <p:txBody>
          <a:bodyPr lIns="0" tIns="0" rIns="0" bIns="0" rtlCol="0" anchor="ctr"/>
          <a:lstStyle/>
          <a:p>
            <a:pPr indent="127000" algn="ctr">
              <a:lnSpc>
                <a:spcPct val="100000"/>
              </a:lnSpc>
              <a:defRPr/>
            </a:pPr>
            <a:r>
              <a:rPr lang="en-US" sz="1400" b="1">
                <a:solidFill>
                  <a:srgbClr val="FFFFFF"/>
                </a:solidFill>
                <a:latin typeface="苹方-简"/>
              </a:rPr>
              <a:t>November 16, 2024</a:t>
            </a:r>
            <a:endParaRPr lang="en-US" sz="1100"/>
          </a:p>
        </p:txBody>
      </p:sp>
      <p:sp>
        <p:nvSpPr>
          <p:cNvPr id="13" name="TextBox 13"/>
          <p:cNvSpPr txBox="1"/>
          <p:nvPr/>
        </p:nvSpPr>
        <p:spPr>
          <a:xfrm>
            <a:off x="2336800" y="4419600"/>
            <a:ext cx="1016000" cy="952500"/>
          </a:xfrm>
          <a:prstGeom prst="roundRect">
            <a:avLst>
              <a:gd name="adj" fmla="val 26666"/>
            </a:avLst>
          </a:prstGeom>
          <a:solidFill>
            <a:srgbClr val="F07A7E"/>
          </a:solidFill>
          <a:ln w="12700">
            <a:solidFill>
              <a:srgbClr val="000000">
                <a:alpha val="0"/>
              </a:srgbClr>
            </a:solidFill>
          </a:ln>
        </p:spPr>
        <p:txBody>
          <a:bodyPr lIns="0" tIns="0" rIns="0" bIns="0" rtlCol="0" anchor="ctr"/>
          <a:lstStyle/>
          <a:p>
            <a:pPr indent="127000" algn="ctr">
              <a:lnSpc>
                <a:spcPct val="100000"/>
              </a:lnSpc>
              <a:defRPr/>
            </a:pPr>
            <a:r>
              <a:rPr lang="en-US" sz="1400" b="1">
                <a:solidFill>
                  <a:srgbClr val="FFFFFF"/>
                </a:solidFill>
                <a:latin typeface="苹方-简"/>
              </a:rPr>
              <a:t>February 12, 2025</a:t>
            </a:r>
            <a:endParaRPr lang="en-US" sz="1100"/>
          </a:p>
        </p:txBody>
      </p:sp>
      <p:sp>
        <p:nvSpPr>
          <p:cNvPr id="14" name="TextBox 14"/>
          <p:cNvSpPr txBox="1"/>
          <p:nvPr/>
        </p:nvSpPr>
        <p:spPr>
          <a:xfrm>
            <a:off x="3898900" y="2832100"/>
            <a:ext cx="1016000" cy="952500"/>
          </a:xfrm>
          <a:prstGeom prst="roundRect">
            <a:avLst>
              <a:gd name="adj" fmla="val 26666"/>
            </a:avLst>
          </a:prstGeom>
          <a:solidFill>
            <a:srgbClr val="FD9A94"/>
          </a:solidFill>
          <a:ln w="12700">
            <a:solidFill>
              <a:srgbClr val="000000">
                <a:alpha val="0"/>
              </a:srgbClr>
            </a:solidFill>
          </a:ln>
        </p:spPr>
        <p:txBody>
          <a:bodyPr lIns="0" tIns="0" rIns="0" bIns="0" rtlCol="0" anchor="ctr"/>
          <a:lstStyle/>
          <a:p>
            <a:pPr indent="127000" algn="ctr">
              <a:lnSpc>
                <a:spcPct val="100000"/>
              </a:lnSpc>
              <a:defRPr/>
            </a:pPr>
            <a:r>
              <a:rPr lang="en-US" sz="1400" b="1">
                <a:solidFill>
                  <a:srgbClr val="FFFFFF"/>
                </a:solidFill>
                <a:latin typeface="苹方-简"/>
              </a:rPr>
              <a:t>February 13, 2025</a:t>
            </a:r>
            <a:endParaRPr lang="en-US" sz="1100"/>
          </a:p>
        </p:txBody>
      </p:sp>
      <p:sp>
        <p:nvSpPr>
          <p:cNvPr id="15" name="TextBox 15"/>
          <p:cNvSpPr txBox="1"/>
          <p:nvPr/>
        </p:nvSpPr>
        <p:spPr>
          <a:xfrm>
            <a:off x="5461000" y="4419600"/>
            <a:ext cx="1016000" cy="952500"/>
          </a:xfrm>
          <a:prstGeom prst="roundRect">
            <a:avLst>
              <a:gd name="adj" fmla="val 26666"/>
            </a:avLst>
          </a:prstGeom>
          <a:solidFill>
            <a:srgbClr val="F07A7E"/>
          </a:solidFill>
          <a:ln w="12700">
            <a:solidFill>
              <a:srgbClr val="000000">
                <a:alpha val="0"/>
              </a:srgbClr>
            </a:solidFill>
          </a:ln>
        </p:spPr>
        <p:txBody>
          <a:bodyPr lIns="0" tIns="0" rIns="0" bIns="0" rtlCol="0" anchor="ctr"/>
          <a:lstStyle/>
          <a:p>
            <a:pPr indent="127000" algn="ctr">
              <a:lnSpc>
                <a:spcPct val="100000"/>
              </a:lnSpc>
              <a:defRPr/>
            </a:pPr>
            <a:r>
              <a:rPr lang="en-US" sz="1400" b="1">
                <a:solidFill>
                  <a:srgbClr val="FFFFFF"/>
                </a:solidFill>
                <a:latin typeface="苹方-简"/>
              </a:rPr>
              <a:t>February 14, 2025</a:t>
            </a:r>
            <a:endParaRPr lang="en-US" sz="1100"/>
          </a:p>
        </p:txBody>
      </p:sp>
      <p:sp>
        <p:nvSpPr>
          <p:cNvPr id="16" name="TextBox 16"/>
          <p:cNvSpPr txBox="1"/>
          <p:nvPr/>
        </p:nvSpPr>
        <p:spPr>
          <a:xfrm>
            <a:off x="7023100" y="2184400"/>
            <a:ext cx="1016000" cy="1600200"/>
          </a:xfrm>
          <a:prstGeom prst="roundRect">
            <a:avLst>
              <a:gd name="adj" fmla="val 25000"/>
            </a:avLst>
          </a:prstGeom>
          <a:solidFill>
            <a:srgbClr val="FD9A94"/>
          </a:solidFill>
          <a:ln w="12700">
            <a:solidFill>
              <a:srgbClr val="000000">
                <a:alpha val="0"/>
              </a:srgbClr>
            </a:solidFill>
          </a:ln>
        </p:spPr>
        <p:txBody>
          <a:bodyPr lIns="0" tIns="0" rIns="0" bIns="0" rtlCol="0" anchor="ctr"/>
          <a:lstStyle/>
          <a:p>
            <a:pPr indent="127000" algn="ctr">
              <a:lnSpc>
                <a:spcPct val="100000"/>
              </a:lnSpc>
              <a:defRPr/>
            </a:pPr>
            <a:r>
              <a:rPr lang="en-US" sz="1400" b="1">
                <a:solidFill>
                  <a:srgbClr val="FFFFFF"/>
                </a:solidFill>
                <a:latin typeface="苹方-简"/>
              </a:rPr>
              <a:t>Post-Conference (February 2025)</a:t>
            </a:r>
            <a:endParaRPr lang="en-US" sz="1100"/>
          </a:p>
        </p:txBody>
      </p:sp>
      <p:sp>
        <p:nvSpPr>
          <p:cNvPr id="17" name="TextBox 17"/>
          <p:cNvSpPr txBox="1"/>
          <p:nvPr/>
        </p:nvSpPr>
        <p:spPr>
          <a:xfrm>
            <a:off x="8585200" y="4419600"/>
            <a:ext cx="1016000" cy="952500"/>
          </a:xfrm>
          <a:prstGeom prst="roundRect">
            <a:avLst>
              <a:gd name="adj" fmla="val 26666"/>
            </a:avLst>
          </a:prstGeom>
          <a:solidFill>
            <a:srgbClr val="F07A7E"/>
          </a:solidFill>
          <a:ln w="12700">
            <a:solidFill>
              <a:srgbClr val="000000">
                <a:alpha val="0"/>
              </a:srgbClr>
            </a:solidFill>
          </a:ln>
        </p:spPr>
        <p:txBody>
          <a:bodyPr lIns="0" tIns="0" rIns="0" bIns="0" rtlCol="0" anchor="ctr"/>
          <a:lstStyle/>
          <a:p>
            <a:pPr indent="127000" algn="ctr">
              <a:lnSpc>
                <a:spcPct val="100000"/>
              </a:lnSpc>
              <a:defRPr/>
            </a:pPr>
            <a:r>
              <a:rPr lang="en-US" sz="1400" b="1">
                <a:solidFill>
                  <a:srgbClr val="FFFFFF"/>
                </a:solidFill>
                <a:latin typeface="苹方-简"/>
              </a:rPr>
              <a:t>March 2025</a:t>
            </a:r>
            <a:endParaRPr lang="en-US" sz="1100"/>
          </a:p>
        </p:txBody>
      </p:sp>
      <p:sp>
        <p:nvSpPr>
          <p:cNvPr id="18" name="TextBox 18"/>
          <p:cNvSpPr txBox="1"/>
          <p:nvPr/>
        </p:nvSpPr>
        <p:spPr>
          <a:xfrm>
            <a:off x="381000" y="4419600"/>
            <a:ext cx="1803400" cy="1600200"/>
          </a:xfrm>
          <a:prstGeom prst="roundRect">
            <a:avLst>
              <a:gd name="adj" fmla="val 15873"/>
            </a:avLst>
          </a:prstGeom>
          <a:solidFill>
            <a:srgbClr val="FD9A94"/>
          </a:solidFill>
          <a:ln w="12700">
            <a:solidFill>
              <a:srgbClr val="000000">
                <a:alpha val="0"/>
              </a:srgbClr>
            </a:solidFill>
          </a:ln>
        </p:spPr>
        <p:txBody>
          <a:bodyPr lIns="0" tIns="0" rIns="0" bIns="0" rtlCol="0" anchor="ctr"/>
          <a:lstStyle/>
          <a:p>
            <a:pPr indent="127000" algn="ctr">
              <a:lnSpc>
                <a:spcPct val="100000"/>
              </a:lnSpc>
              <a:defRPr/>
            </a:pPr>
            <a:r>
              <a:rPr lang="en-US" sz="1200" b="0">
                <a:solidFill>
                  <a:srgbClr val="FFFFFF"/>
                </a:solidFill>
                <a:latin typeface="苹方-简"/>
              </a:rPr>
              <a:t>Registration for the ICAPMOT 2025 conference opens, allowing participants to secure their attendance.</a:t>
            </a:r>
            <a:endParaRPr lang="en-US" sz="1100"/>
          </a:p>
        </p:txBody>
      </p:sp>
      <p:sp>
        <p:nvSpPr>
          <p:cNvPr id="19" name="TextBox 19"/>
          <p:cNvSpPr txBox="1"/>
          <p:nvPr/>
        </p:nvSpPr>
        <p:spPr>
          <a:xfrm>
            <a:off x="1943100" y="1968500"/>
            <a:ext cx="1803400" cy="1803400"/>
          </a:xfrm>
          <a:prstGeom prst="roundRect">
            <a:avLst>
              <a:gd name="adj" fmla="val 14084"/>
            </a:avLst>
          </a:prstGeom>
          <a:solidFill>
            <a:srgbClr val="F07A7E"/>
          </a:solidFill>
          <a:ln w="12700">
            <a:solidFill>
              <a:srgbClr val="000000">
                <a:alpha val="0"/>
              </a:srgbClr>
            </a:solidFill>
          </a:ln>
        </p:spPr>
        <p:txBody>
          <a:bodyPr lIns="0" tIns="0" rIns="0" bIns="0" rtlCol="0" anchor="ctr"/>
          <a:lstStyle/>
          <a:p>
            <a:pPr indent="127000" algn="ctr">
              <a:lnSpc>
                <a:spcPct val="100000"/>
              </a:lnSpc>
              <a:defRPr/>
            </a:pPr>
            <a:r>
              <a:rPr lang="en-US" sz="1200" b="0">
                <a:solidFill>
                  <a:srgbClr val="FFFFFF"/>
                </a:solidFill>
                <a:latin typeface="苹方-简"/>
              </a:rPr>
              <a:t>The conference officially begins, featuring keynote addresses and initial networking opportunities.</a:t>
            </a:r>
            <a:endParaRPr lang="en-US" sz="1100"/>
          </a:p>
        </p:txBody>
      </p:sp>
      <p:sp>
        <p:nvSpPr>
          <p:cNvPr id="20" name="TextBox 20"/>
          <p:cNvSpPr txBox="1"/>
          <p:nvPr/>
        </p:nvSpPr>
        <p:spPr>
          <a:xfrm>
            <a:off x="3505200" y="4419600"/>
            <a:ext cx="1803400" cy="1600200"/>
          </a:xfrm>
          <a:prstGeom prst="roundRect">
            <a:avLst>
              <a:gd name="adj" fmla="val 15873"/>
            </a:avLst>
          </a:prstGeom>
          <a:solidFill>
            <a:srgbClr val="FD9A94"/>
          </a:solidFill>
          <a:ln w="12700">
            <a:solidFill>
              <a:srgbClr val="000000">
                <a:alpha val="0"/>
              </a:srgbClr>
            </a:solidFill>
          </a:ln>
        </p:spPr>
        <p:txBody>
          <a:bodyPr lIns="0" tIns="0" rIns="0" bIns="0" rtlCol="0" anchor="ctr"/>
          <a:lstStyle/>
          <a:p>
            <a:pPr indent="127000" algn="ctr">
              <a:lnSpc>
                <a:spcPct val="100000"/>
              </a:lnSpc>
              <a:defRPr/>
            </a:pPr>
            <a:r>
              <a:rPr lang="en-US" sz="1200" b="0">
                <a:solidFill>
                  <a:srgbClr val="FFFFFF"/>
                </a:solidFill>
                <a:latin typeface="苹方-简"/>
              </a:rPr>
              <a:t>A full day of workshops and panel discussions, focusing on current trends in business and technology.</a:t>
            </a:r>
            <a:endParaRPr lang="en-US" sz="1100"/>
          </a:p>
        </p:txBody>
      </p:sp>
      <p:sp>
        <p:nvSpPr>
          <p:cNvPr id="21" name="TextBox 21"/>
          <p:cNvSpPr txBox="1"/>
          <p:nvPr/>
        </p:nvSpPr>
        <p:spPr>
          <a:xfrm>
            <a:off x="5067300" y="2184400"/>
            <a:ext cx="1803400" cy="1600200"/>
          </a:xfrm>
          <a:prstGeom prst="roundRect">
            <a:avLst>
              <a:gd name="adj" fmla="val 15873"/>
            </a:avLst>
          </a:prstGeom>
          <a:solidFill>
            <a:srgbClr val="F07A7E"/>
          </a:solidFill>
          <a:ln w="12700">
            <a:solidFill>
              <a:srgbClr val="000000">
                <a:alpha val="0"/>
              </a:srgbClr>
            </a:solidFill>
          </a:ln>
        </p:spPr>
        <p:txBody>
          <a:bodyPr lIns="0" tIns="0" rIns="0" bIns="0" rtlCol="0" anchor="ctr"/>
          <a:lstStyle/>
          <a:p>
            <a:pPr indent="127000" algn="ctr">
              <a:lnSpc>
                <a:spcPct val="100000"/>
              </a:lnSpc>
              <a:defRPr/>
            </a:pPr>
            <a:r>
              <a:rPr lang="en-US" sz="1200" b="0">
                <a:solidFill>
                  <a:srgbClr val="FFFFFF"/>
                </a:solidFill>
                <a:latin typeface="苹方-简"/>
              </a:rPr>
              <a:t>The conference concludes with final sessions and a closing networking event to foster connections.</a:t>
            </a:r>
            <a:endParaRPr lang="en-US" sz="1100"/>
          </a:p>
        </p:txBody>
      </p:sp>
      <p:sp>
        <p:nvSpPr>
          <p:cNvPr id="22" name="TextBox 22"/>
          <p:cNvSpPr txBox="1"/>
          <p:nvPr/>
        </p:nvSpPr>
        <p:spPr>
          <a:xfrm>
            <a:off x="6629400" y="4419600"/>
            <a:ext cx="1803400" cy="1384300"/>
          </a:xfrm>
          <a:prstGeom prst="roundRect">
            <a:avLst>
              <a:gd name="adj" fmla="val 18348"/>
            </a:avLst>
          </a:prstGeom>
          <a:solidFill>
            <a:srgbClr val="FD9A94"/>
          </a:solidFill>
          <a:ln w="12700">
            <a:solidFill>
              <a:srgbClr val="000000">
                <a:alpha val="0"/>
              </a:srgbClr>
            </a:solidFill>
          </a:ln>
        </p:spPr>
        <p:txBody>
          <a:bodyPr lIns="0" tIns="0" rIns="0" bIns="0" rtlCol="0" anchor="ctr"/>
          <a:lstStyle/>
          <a:p>
            <a:pPr indent="127000" algn="ctr">
              <a:lnSpc>
                <a:spcPct val="100000"/>
              </a:lnSpc>
              <a:defRPr/>
            </a:pPr>
            <a:r>
              <a:rPr lang="en-US" sz="1200" b="0">
                <a:solidFill>
                  <a:srgbClr val="FFFFFF"/>
                </a:solidFill>
                <a:latin typeface="苹方-简"/>
              </a:rPr>
              <a:t>Attendees receive access to recorded sessions and materials for continued learning.</a:t>
            </a:r>
            <a:endParaRPr lang="en-US" sz="1100"/>
          </a:p>
        </p:txBody>
      </p:sp>
      <p:sp>
        <p:nvSpPr>
          <p:cNvPr id="23" name="TextBox 23"/>
          <p:cNvSpPr txBox="1"/>
          <p:nvPr/>
        </p:nvSpPr>
        <p:spPr>
          <a:xfrm>
            <a:off x="8191500" y="2184400"/>
            <a:ext cx="1803400" cy="1600200"/>
          </a:xfrm>
          <a:prstGeom prst="roundRect">
            <a:avLst>
              <a:gd name="adj" fmla="val 15873"/>
            </a:avLst>
          </a:prstGeom>
          <a:solidFill>
            <a:srgbClr val="F07A7E"/>
          </a:solidFill>
          <a:ln w="12700">
            <a:solidFill>
              <a:srgbClr val="000000">
                <a:alpha val="0"/>
              </a:srgbClr>
            </a:solidFill>
          </a:ln>
        </p:spPr>
        <p:txBody>
          <a:bodyPr lIns="0" tIns="0" rIns="0" bIns="0" rtlCol="0" anchor="ctr"/>
          <a:lstStyle/>
          <a:p>
            <a:pPr indent="127000" algn="ctr">
              <a:lnSpc>
                <a:spcPct val="100000"/>
              </a:lnSpc>
              <a:defRPr/>
            </a:pPr>
            <a:r>
              <a:rPr lang="en-US" sz="1200" b="0">
                <a:solidFill>
                  <a:srgbClr val="FFFFFF"/>
                </a:solidFill>
                <a:latin typeface="苹方-简"/>
              </a:rPr>
              <a:t>Feedback and evaluations are collected to improve future conferences and participant experiences.</a:t>
            </a:r>
            <a:endParaRPr lang="en-US" sz="1100"/>
          </a:p>
        </p:txBody>
      </p:sp>
      <p:sp>
        <p:nvSpPr>
          <p:cNvPr id="24" name="TextBox 24"/>
          <p:cNvSpPr txBox="1"/>
          <p:nvPr/>
        </p:nvSpPr>
        <p:spPr>
          <a:xfrm>
            <a:off x="1041400" y="3949700"/>
            <a:ext cx="381000" cy="381000"/>
          </a:xfrm>
          <a:prstGeom prst="roundRect">
            <a:avLst>
              <a:gd name="adj" fmla="val 50000"/>
            </a:avLst>
          </a:prstGeom>
          <a:solidFill>
            <a:srgbClr val="FD9A94"/>
          </a:solidFill>
        </p:spPr>
        <p:txBody>
          <a:bodyPr lIns="0" tIns="0" rIns="0" bIns="0" rtlCol="0" anchor="ctr"/>
          <a:lstStyle/>
          <a:p>
            <a:pPr indent="0" algn="ctr">
              <a:lnSpc>
                <a:spcPct val="100000"/>
              </a:lnSpc>
              <a:defRPr/>
            </a:pPr>
            <a:r>
              <a:rPr lang="en-US" sz="1400" b="1">
                <a:solidFill>
                  <a:srgbClr val="FFFFFF"/>
                </a:solidFill>
                <a:highlight>
                  <a:srgbClr val="FD9A94">
                    <a:alpha val="100000"/>
                  </a:srgbClr>
                </a:highlight>
                <a:latin typeface="Poppins, SimHei, STHeiti, LiHei Pro Medium"/>
              </a:rPr>
              <a:t>1</a:t>
            </a:r>
            <a:endParaRPr lang="en-US" sz="1100"/>
          </a:p>
        </p:txBody>
      </p:sp>
      <p:sp>
        <p:nvSpPr>
          <p:cNvPr id="25" name="TextBox 25"/>
          <p:cNvSpPr txBox="1"/>
          <p:nvPr/>
        </p:nvSpPr>
        <p:spPr>
          <a:xfrm>
            <a:off x="2603500" y="3949700"/>
            <a:ext cx="381000" cy="381000"/>
          </a:xfrm>
          <a:prstGeom prst="roundRect">
            <a:avLst>
              <a:gd name="adj" fmla="val 50000"/>
            </a:avLst>
          </a:prstGeom>
          <a:solidFill>
            <a:srgbClr val="FD9A94"/>
          </a:solidFill>
        </p:spPr>
        <p:txBody>
          <a:bodyPr lIns="0" tIns="0" rIns="0" bIns="0" rtlCol="0" anchor="ctr"/>
          <a:lstStyle/>
          <a:p>
            <a:pPr indent="0" algn="ctr">
              <a:lnSpc>
                <a:spcPct val="100000"/>
              </a:lnSpc>
              <a:defRPr/>
            </a:pPr>
            <a:r>
              <a:rPr lang="en-US" sz="1400" b="1">
                <a:solidFill>
                  <a:srgbClr val="FFFFFF"/>
                </a:solidFill>
                <a:highlight>
                  <a:srgbClr val="FD9A94">
                    <a:alpha val="100000"/>
                  </a:srgbClr>
                </a:highlight>
                <a:latin typeface="Poppins, SimHei, STHeiti, LiHei Pro Medium"/>
              </a:rPr>
              <a:t>2</a:t>
            </a:r>
            <a:endParaRPr lang="en-US" sz="1100"/>
          </a:p>
        </p:txBody>
      </p:sp>
      <p:sp>
        <p:nvSpPr>
          <p:cNvPr id="26" name="TextBox 26"/>
          <p:cNvSpPr txBox="1"/>
          <p:nvPr/>
        </p:nvSpPr>
        <p:spPr>
          <a:xfrm>
            <a:off x="4165600" y="3949700"/>
            <a:ext cx="381000" cy="381000"/>
          </a:xfrm>
          <a:prstGeom prst="roundRect">
            <a:avLst>
              <a:gd name="adj" fmla="val 50000"/>
            </a:avLst>
          </a:prstGeom>
          <a:solidFill>
            <a:srgbClr val="FD9A94"/>
          </a:solidFill>
        </p:spPr>
        <p:txBody>
          <a:bodyPr lIns="0" tIns="0" rIns="0" bIns="0" rtlCol="0" anchor="ctr"/>
          <a:lstStyle/>
          <a:p>
            <a:pPr indent="0" algn="ctr">
              <a:lnSpc>
                <a:spcPct val="100000"/>
              </a:lnSpc>
              <a:defRPr/>
            </a:pPr>
            <a:r>
              <a:rPr lang="en-US" sz="1400" b="1">
                <a:solidFill>
                  <a:srgbClr val="FFFFFF"/>
                </a:solidFill>
                <a:highlight>
                  <a:srgbClr val="FD9A94">
                    <a:alpha val="100000"/>
                  </a:srgbClr>
                </a:highlight>
                <a:latin typeface="Poppins, SimHei, STHeiti, LiHei Pro Medium"/>
              </a:rPr>
              <a:t>3</a:t>
            </a:r>
            <a:endParaRPr lang="en-US" sz="1100"/>
          </a:p>
        </p:txBody>
      </p:sp>
      <p:sp>
        <p:nvSpPr>
          <p:cNvPr id="27" name="TextBox 27"/>
          <p:cNvSpPr txBox="1"/>
          <p:nvPr/>
        </p:nvSpPr>
        <p:spPr>
          <a:xfrm>
            <a:off x="5727700" y="3949700"/>
            <a:ext cx="381000" cy="381000"/>
          </a:xfrm>
          <a:prstGeom prst="roundRect">
            <a:avLst>
              <a:gd name="adj" fmla="val 50000"/>
            </a:avLst>
          </a:prstGeom>
          <a:solidFill>
            <a:srgbClr val="FD9A94"/>
          </a:solidFill>
        </p:spPr>
        <p:txBody>
          <a:bodyPr lIns="0" tIns="0" rIns="0" bIns="0" rtlCol="0" anchor="ctr"/>
          <a:lstStyle/>
          <a:p>
            <a:pPr indent="0" algn="ctr">
              <a:lnSpc>
                <a:spcPct val="100000"/>
              </a:lnSpc>
              <a:defRPr/>
            </a:pPr>
            <a:r>
              <a:rPr lang="en-US" sz="1400" b="1">
                <a:solidFill>
                  <a:srgbClr val="FFFFFF"/>
                </a:solidFill>
                <a:highlight>
                  <a:srgbClr val="FD9A94">
                    <a:alpha val="100000"/>
                  </a:srgbClr>
                </a:highlight>
                <a:latin typeface="Poppins, SimHei, STHeiti, LiHei Pro Medium"/>
              </a:rPr>
              <a:t>4</a:t>
            </a:r>
            <a:endParaRPr lang="en-US" sz="1100"/>
          </a:p>
        </p:txBody>
      </p:sp>
      <p:sp>
        <p:nvSpPr>
          <p:cNvPr id="28" name="TextBox 28"/>
          <p:cNvSpPr txBox="1"/>
          <p:nvPr/>
        </p:nvSpPr>
        <p:spPr>
          <a:xfrm>
            <a:off x="7289800" y="3949700"/>
            <a:ext cx="381000" cy="381000"/>
          </a:xfrm>
          <a:prstGeom prst="roundRect">
            <a:avLst>
              <a:gd name="adj" fmla="val 50000"/>
            </a:avLst>
          </a:prstGeom>
          <a:solidFill>
            <a:srgbClr val="FD9A94"/>
          </a:solidFill>
        </p:spPr>
        <p:txBody>
          <a:bodyPr lIns="0" tIns="0" rIns="0" bIns="0" rtlCol="0" anchor="ctr"/>
          <a:lstStyle/>
          <a:p>
            <a:pPr indent="0" algn="ctr">
              <a:lnSpc>
                <a:spcPct val="100000"/>
              </a:lnSpc>
              <a:defRPr/>
            </a:pPr>
            <a:r>
              <a:rPr lang="en-US" sz="1400" b="1">
                <a:solidFill>
                  <a:srgbClr val="FFFFFF"/>
                </a:solidFill>
                <a:highlight>
                  <a:srgbClr val="FD9A94">
                    <a:alpha val="100000"/>
                  </a:srgbClr>
                </a:highlight>
                <a:latin typeface="Poppins, SimHei, STHeiti, LiHei Pro Medium"/>
              </a:rPr>
              <a:t>5</a:t>
            </a:r>
            <a:endParaRPr lang="en-US" sz="1100"/>
          </a:p>
        </p:txBody>
      </p:sp>
      <p:sp>
        <p:nvSpPr>
          <p:cNvPr id="29" name="TextBox 29"/>
          <p:cNvSpPr txBox="1"/>
          <p:nvPr/>
        </p:nvSpPr>
        <p:spPr>
          <a:xfrm>
            <a:off x="8851900" y="3949700"/>
            <a:ext cx="381000" cy="381000"/>
          </a:xfrm>
          <a:prstGeom prst="roundRect">
            <a:avLst>
              <a:gd name="adj" fmla="val 50000"/>
            </a:avLst>
          </a:prstGeom>
          <a:solidFill>
            <a:srgbClr val="FD9A94"/>
          </a:solidFill>
        </p:spPr>
        <p:txBody>
          <a:bodyPr lIns="0" tIns="0" rIns="0" bIns="0" rtlCol="0" anchor="ctr"/>
          <a:lstStyle/>
          <a:p>
            <a:pPr indent="0" algn="ctr">
              <a:lnSpc>
                <a:spcPct val="100000"/>
              </a:lnSpc>
              <a:defRPr/>
            </a:pPr>
            <a:r>
              <a:rPr lang="en-US" sz="1400" b="1">
                <a:solidFill>
                  <a:srgbClr val="FFFFFF"/>
                </a:solidFill>
                <a:highlight>
                  <a:srgbClr val="FD9A94">
                    <a:alpha val="100000"/>
                  </a:srgbClr>
                </a:highlight>
                <a:latin typeface="Poppins, SimHei, STHeiti, LiHei Pro Medium"/>
              </a:rPr>
              <a:t>6</a:t>
            </a:r>
            <a:endParaRPr lang="en-US" sz="1100"/>
          </a:p>
        </p:txBody>
      </p:sp>
      <p:pic>
        <p:nvPicPr>
          <p:cNvPr id="30" name="Picture 29">
            <a:extLst>
              <a:ext uri="{FF2B5EF4-FFF2-40B4-BE49-F238E27FC236}">
                <a16:creationId xmlns:a16="http://schemas.microsoft.com/office/drawing/2014/main" id="{073E5024-6583-FCDF-C372-CFFAAF2C17C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5100" y="7687"/>
            <a:ext cx="7467600" cy="663638"/>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l="11000" r="11000"/>
          <a:stretch>
            <a:fillRect/>
          </a:stretch>
        </p:blipFill>
        <p:spPr>
          <a:xfrm>
            <a:off x="0" y="0"/>
            <a:ext cx="10388600" cy="7429500"/>
          </a:xfrm>
          <a:prstGeom prst="rect">
            <a:avLst/>
          </a:prstGeom>
        </p:spPr>
      </p:pic>
      <p:sp>
        <p:nvSpPr>
          <p:cNvPr id="3" name="AutoShape 3"/>
          <p:cNvSpPr/>
          <p:nvPr/>
        </p:nvSpPr>
        <p:spPr>
          <a:xfrm>
            <a:off x="0" y="0"/>
            <a:ext cx="10388600" cy="7429500"/>
          </a:xfrm>
          <a:prstGeom prst="rect">
            <a:avLst/>
          </a:prstGeom>
          <a:solidFill>
            <a:srgbClr val="000000">
              <a:alpha val="0"/>
            </a:srgbClr>
          </a:solidFill>
        </p:spPr>
        <p:txBody>
          <a:bodyPr/>
          <a:lstStyle/>
          <a:p>
            <a:endParaRPr lang="en-CA"/>
          </a:p>
        </p:txBody>
      </p:sp>
      <p:sp>
        <p:nvSpPr>
          <p:cNvPr id="4" name="AutoShape 4"/>
          <p:cNvSpPr/>
          <p:nvPr/>
        </p:nvSpPr>
        <p:spPr>
          <a:xfrm>
            <a:off x="774700" y="1689100"/>
            <a:ext cx="4216400" cy="5346700"/>
          </a:xfrm>
          <a:prstGeom prst="roundRect">
            <a:avLst>
              <a:gd name="adj" fmla="val 3614"/>
            </a:avLst>
          </a:prstGeom>
          <a:solidFill>
            <a:srgbClr val="FFFFFF"/>
          </a:solidFill>
          <a:ln w="25400">
            <a:solidFill>
              <a:srgbClr val="000000">
                <a:alpha val="0"/>
              </a:srgbClr>
            </a:solidFill>
          </a:ln>
        </p:spPr>
        <p:txBody>
          <a:bodyPr/>
          <a:lstStyle/>
          <a:p>
            <a:endParaRPr lang="en-CA"/>
          </a:p>
        </p:txBody>
      </p:sp>
      <p:sp>
        <p:nvSpPr>
          <p:cNvPr id="5" name="AutoShape 5"/>
          <p:cNvSpPr/>
          <p:nvPr/>
        </p:nvSpPr>
        <p:spPr>
          <a:xfrm>
            <a:off x="5384800" y="1689100"/>
            <a:ext cx="4216400" cy="5346700"/>
          </a:xfrm>
          <a:prstGeom prst="roundRect">
            <a:avLst>
              <a:gd name="adj" fmla="val 3614"/>
            </a:avLst>
          </a:prstGeom>
          <a:solidFill>
            <a:srgbClr val="FFFFFF"/>
          </a:solidFill>
          <a:ln w="25400">
            <a:solidFill>
              <a:srgbClr val="000000">
                <a:alpha val="0"/>
              </a:srgbClr>
            </a:solidFill>
          </a:ln>
        </p:spPr>
        <p:txBody>
          <a:bodyPr/>
          <a:lstStyle/>
          <a:p>
            <a:endParaRPr lang="en-CA"/>
          </a:p>
        </p:txBody>
      </p:sp>
      <p:sp>
        <p:nvSpPr>
          <p:cNvPr id="6" name="TextBox 6"/>
          <p:cNvSpPr txBox="1"/>
          <p:nvPr/>
        </p:nvSpPr>
        <p:spPr>
          <a:xfrm>
            <a:off x="508000" y="762000"/>
            <a:ext cx="9372600" cy="419100"/>
          </a:xfrm>
          <a:prstGeom prst="rect">
            <a:avLst/>
          </a:prstGeom>
          <a:solidFill>
            <a:srgbClr val="000000">
              <a:alpha val="0"/>
            </a:srgbClr>
          </a:solidFill>
        </p:spPr>
        <p:txBody>
          <a:bodyPr lIns="0" tIns="0" rIns="0" bIns="0" rtlCol="0" anchor="ctr"/>
          <a:lstStyle/>
          <a:p>
            <a:pPr indent="1016000" algn="ctr">
              <a:lnSpc>
                <a:spcPct val="100000"/>
              </a:lnSpc>
              <a:defRPr/>
            </a:pPr>
            <a:r>
              <a:rPr lang="en-US" sz="2800" b="1">
                <a:solidFill>
                  <a:srgbClr val="000000"/>
                </a:solidFill>
                <a:latin typeface="苹方-简"/>
              </a:rPr>
              <a:t>Themes and Focus Areas</a:t>
            </a:r>
            <a:endParaRPr lang="en-US" sz="1100"/>
          </a:p>
        </p:txBody>
      </p:sp>
      <p:sp>
        <p:nvSpPr>
          <p:cNvPr id="7" name="TextBox 7"/>
          <p:cNvSpPr txBox="1"/>
          <p:nvPr/>
        </p:nvSpPr>
        <p:spPr>
          <a:xfrm>
            <a:off x="1422400" y="2222500"/>
            <a:ext cx="2921000" cy="914400"/>
          </a:xfrm>
          <a:prstGeom prst="rect">
            <a:avLst/>
          </a:prstGeom>
          <a:solidFill>
            <a:srgbClr val="000000">
              <a:alpha val="0"/>
            </a:srgbClr>
          </a:solidFill>
        </p:spPr>
        <p:txBody>
          <a:bodyPr lIns="0" tIns="0" rIns="0" bIns="0" rtlCol="0" anchor="ctr"/>
          <a:lstStyle/>
          <a:p>
            <a:pPr indent="0" algn="ctr">
              <a:lnSpc>
                <a:spcPct val="100000"/>
              </a:lnSpc>
              <a:defRPr/>
            </a:pPr>
            <a:r>
              <a:rPr lang="en-US" sz="2800" b="1">
                <a:solidFill>
                  <a:srgbClr val="F07A7E"/>
                </a:solidFill>
                <a:latin typeface="苹方-简"/>
              </a:rPr>
              <a:t>Digital Innovation Impact</a:t>
            </a:r>
            <a:endParaRPr lang="en-US" sz="1100"/>
          </a:p>
        </p:txBody>
      </p:sp>
      <p:sp>
        <p:nvSpPr>
          <p:cNvPr id="8" name="TextBox 8"/>
          <p:cNvSpPr txBox="1"/>
          <p:nvPr/>
        </p:nvSpPr>
        <p:spPr>
          <a:xfrm>
            <a:off x="6019800" y="2222500"/>
            <a:ext cx="2921000" cy="914400"/>
          </a:xfrm>
          <a:prstGeom prst="rect">
            <a:avLst/>
          </a:prstGeom>
          <a:solidFill>
            <a:srgbClr val="000000">
              <a:alpha val="0"/>
            </a:srgbClr>
          </a:solidFill>
        </p:spPr>
        <p:txBody>
          <a:bodyPr lIns="0" tIns="0" rIns="0" bIns="0" rtlCol="0" anchor="ctr"/>
          <a:lstStyle/>
          <a:p>
            <a:pPr indent="0" algn="ctr">
              <a:lnSpc>
                <a:spcPct val="100000"/>
              </a:lnSpc>
              <a:defRPr/>
            </a:pPr>
            <a:r>
              <a:rPr lang="en-US" sz="2800" b="1">
                <a:solidFill>
                  <a:srgbClr val="F07A7E"/>
                </a:solidFill>
                <a:latin typeface="苹方-简"/>
              </a:rPr>
              <a:t>Sustainability in Business</a:t>
            </a:r>
            <a:endParaRPr lang="en-US" sz="1100"/>
          </a:p>
        </p:txBody>
      </p:sp>
      <p:sp>
        <p:nvSpPr>
          <p:cNvPr id="9" name="TextBox 9"/>
          <p:cNvSpPr txBox="1"/>
          <p:nvPr/>
        </p:nvSpPr>
        <p:spPr>
          <a:xfrm>
            <a:off x="1054100" y="3403600"/>
            <a:ext cx="3657600" cy="3098800"/>
          </a:xfrm>
          <a:prstGeom prst="rect">
            <a:avLst/>
          </a:prstGeom>
          <a:solidFill>
            <a:srgbClr val="000000">
              <a:alpha val="0"/>
            </a:srgbClr>
          </a:solidFill>
        </p:spPr>
        <p:txBody>
          <a:bodyPr lIns="0" tIns="0" rIns="0" bIns="0" rtlCol="0" anchor="ctr"/>
          <a:lstStyle/>
          <a:p>
            <a:pPr indent="0" algn="ctr">
              <a:lnSpc>
                <a:spcPct val="100000"/>
              </a:lnSpc>
              <a:defRPr/>
            </a:pPr>
            <a:r>
              <a:rPr lang="en-US" sz="1600" b="0">
                <a:solidFill>
                  <a:srgbClr val="000000"/>
                </a:solidFill>
                <a:latin typeface="苹方-简"/>
              </a:rPr>
              <a:t>The conference will analyze how digital innovation reshapes business models and marketing strategies, emphasizing the need for organizations to adapt to technological advancements. Discussions will include case studies showcasing successful digital transformations and their effects on operational efficiency and customer engagement.</a:t>
            </a:r>
            <a:endParaRPr lang="en-US" sz="1100"/>
          </a:p>
        </p:txBody>
      </p:sp>
      <p:sp>
        <p:nvSpPr>
          <p:cNvPr id="10" name="TextBox 10"/>
          <p:cNvSpPr txBox="1"/>
          <p:nvPr/>
        </p:nvSpPr>
        <p:spPr>
          <a:xfrm>
            <a:off x="5664200" y="3403600"/>
            <a:ext cx="3657600" cy="3098800"/>
          </a:xfrm>
          <a:prstGeom prst="rect">
            <a:avLst/>
          </a:prstGeom>
          <a:solidFill>
            <a:srgbClr val="000000">
              <a:alpha val="0"/>
            </a:srgbClr>
          </a:solidFill>
        </p:spPr>
        <p:txBody>
          <a:bodyPr lIns="0" tIns="0" rIns="0" bIns="0" rtlCol="0" anchor="ctr"/>
          <a:lstStyle/>
          <a:p>
            <a:pPr indent="0" algn="ctr">
              <a:lnSpc>
                <a:spcPct val="100000"/>
              </a:lnSpc>
              <a:defRPr/>
            </a:pPr>
            <a:r>
              <a:rPr lang="en-US" sz="1600" b="0">
                <a:solidFill>
                  <a:srgbClr val="000000"/>
                </a:solidFill>
                <a:latin typeface="苹方-简"/>
              </a:rPr>
              <a:t>A critical focus will be on integrating sustainability into business practices, exploring how companies can balance profitability with social responsibility. Panels will address sustainable business models, the role of corporate social responsibility, and strategies for implementing environmentally friendly practices in various industries.</a:t>
            </a:r>
            <a:endParaRPr lang="en-US" sz="1100"/>
          </a:p>
        </p:txBody>
      </p:sp>
      <p:pic>
        <p:nvPicPr>
          <p:cNvPr id="11" name="Picture 10">
            <a:extLst>
              <a:ext uri="{FF2B5EF4-FFF2-40B4-BE49-F238E27FC236}">
                <a16:creationId xmlns:a16="http://schemas.microsoft.com/office/drawing/2014/main" id="{D4C8442E-8288-9341-764C-FBE477BBF98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5100" y="7687"/>
            <a:ext cx="7467600" cy="663638"/>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0" y="0"/>
            <a:ext cx="10388600" cy="5854700"/>
          </a:xfrm>
          <a:prstGeom prst="rect">
            <a:avLst/>
          </a:prstGeom>
          <a:solidFill>
            <a:srgbClr val="FFFFFF"/>
          </a:solidFill>
        </p:spPr>
        <p:txBody>
          <a:bodyPr/>
          <a:lstStyle/>
          <a:p>
            <a:endParaRPr lang="en-CA"/>
          </a:p>
        </p:txBody>
      </p:sp>
      <p:pic>
        <p:nvPicPr>
          <p:cNvPr id="3" name="Picture 3"/>
          <p:cNvPicPr>
            <a:picLocks noChangeAspect="1"/>
          </p:cNvPicPr>
          <p:nvPr/>
        </p:nvPicPr>
        <p:blipFill>
          <a:blip r:embed="rId2"/>
          <a:srcRect/>
          <a:stretch>
            <a:fillRect/>
          </a:stretch>
        </p:blipFill>
        <p:spPr>
          <a:xfrm>
            <a:off x="5410200" y="1016000"/>
            <a:ext cx="3810000" cy="3810000"/>
          </a:xfrm>
          <a:prstGeom prst="roundRect">
            <a:avLst>
              <a:gd name="adj" fmla="val 6000"/>
            </a:avLst>
          </a:prstGeom>
        </p:spPr>
      </p:pic>
      <p:sp>
        <p:nvSpPr>
          <p:cNvPr id="4" name="AutoShape 4"/>
          <p:cNvSpPr/>
          <p:nvPr/>
        </p:nvSpPr>
        <p:spPr>
          <a:xfrm>
            <a:off x="1016000" y="2540000"/>
            <a:ext cx="3810000" cy="2146300"/>
          </a:xfrm>
          <a:prstGeom prst="rect">
            <a:avLst/>
          </a:prstGeom>
          <a:solidFill>
            <a:srgbClr val="000000">
              <a:alpha val="0"/>
            </a:srgbClr>
          </a:solidFill>
        </p:spPr>
        <p:txBody>
          <a:bodyPr/>
          <a:lstStyle/>
          <a:p>
            <a:endParaRPr lang="en-CA"/>
          </a:p>
        </p:txBody>
      </p:sp>
      <p:sp>
        <p:nvSpPr>
          <p:cNvPr id="5" name="AutoShape 5"/>
          <p:cNvSpPr/>
          <p:nvPr/>
        </p:nvSpPr>
        <p:spPr>
          <a:xfrm>
            <a:off x="5410200" y="1016000"/>
            <a:ext cx="3810000" cy="3810000"/>
          </a:xfrm>
          <a:prstGeom prst="rect">
            <a:avLst/>
          </a:prstGeom>
          <a:solidFill>
            <a:srgbClr val="000000">
              <a:alpha val="0"/>
            </a:srgbClr>
          </a:solidFill>
        </p:spPr>
        <p:txBody>
          <a:bodyPr/>
          <a:lstStyle/>
          <a:p>
            <a:endParaRPr lang="en-CA"/>
          </a:p>
        </p:txBody>
      </p:sp>
      <p:sp>
        <p:nvSpPr>
          <p:cNvPr id="6" name="AutoShape 6"/>
          <p:cNvSpPr/>
          <p:nvPr/>
        </p:nvSpPr>
        <p:spPr>
          <a:xfrm>
            <a:off x="1016000" y="2514600"/>
            <a:ext cx="635000" cy="25400"/>
          </a:xfrm>
          <a:prstGeom prst="rect">
            <a:avLst/>
          </a:prstGeom>
          <a:solidFill>
            <a:srgbClr val="000000"/>
          </a:solidFill>
        </p:spPr>
        <p:txBody>
          <a:bodyPr/>
          <a:lstStyle/>
          <a:p>
            <a:endParaRPr lang="en-CA"/>
          </a:p>
        </p:txBody>
      </p:sp>
      <p:sp>
        <p:nvSpPr>
          <p:cNvPr id="7" name="TextBox 7"/>
          <p:cNvSpPr txBox="1"/>
          <p:nvPr/>
        </p:nvSpPr>
        <p:spPr>
          <a:xfrm>
            <a:off x="1016000" y="1016000"/>
            <a:ext cx="3810000" cy="1270000"/>
          </a:xfrm>
          <a:prstGeom prst="rect">
            <a:avLst/>
          </a:prstGeom>
          <a:solidFill>
            <a:srgbClr val="000000">
              <a:alpha val="0"/>
            </a:srgbClr>
          </a:solidFill>
        </p:spPr>
        <p:txBody>
          <a:bodyPr lIns="0" tIns="0" rIns="0" bIns="0" rtlCol="0" anchor="ctr"/>
          <a:lstStyle/>
          <a:p>
            <a:pPr indent="0" algn="l">
              <a:lnSpc>
                <a:spcPct val="100000"/>
              </a:lnSpc>
              <a:defRPr/>
            </a:pPr>
            <a:r>
              <a:rPr lang="en-US" sz="2800" b="1">
                <a:solidFill>
                  <a:srgbClr val="000000"/>
                </a:solidFill>
                <a:latin typeface="苹方-简"/>
              </a:rPr>
              <a:t>Importance of the Conference in Current Trends</a:t>
            </a:r>
            <a:endParaRPr lang="en-US" sz="1100"/>
          </a:p>
        </p:txBody>
      </p:sp>
      <p:sp>
        <p:nvSpPr>
          <p:cNvPr id="8" name="TextBox 8"/>
          <p:cNvSpPr txBox="1"/>
          <p:nvPr/>
        </p:nvSpPr>
        <p:spPr>
          <a:xfrm>
            <a:off x="1016000" y="2794000"/>
            <a:ext cx="3810000" cy="266700"/>
          </a:xfrm>
          <a:prstGeom prst="rect">
            <a:avLst/>
          </a:prstGeom>
          <a:solidFill>
            <a:srgbClr val="000000">
              <a:alpha val="0"/>
            </a:srgbClr>
          </a:solidFill>
        </p:spPr>
        <p:txBody>
          <a:bodyPr lIns="0" tIns="0" rIns="0" bIns="0" rtlCol="0" anchor="ctr"/>
          <a:lstStyle/>
          <a:p>
            <a:pPr indent="0" algn="l">
              <a:lnSpc>
                <a:spcPct val="100000"/>
              </a:lnSpc>
              <a:defRPr/>
            </a:pPr>
            <a:r>
              <a:rPr lang="en-US" sz="1800" b="1">
                <a:solidFill>
                  <a:srgbClr val="000000"/>
                </a:solidFill>
                <a:latin typeface="苹方-简"/>
              </a:rPr>
              <a:t>Knowledge Sharing Platform</a:t>
            </a:r>
            <a:endParaRPr lang="en-US" sz="1100"/>
          </a:p>
        </p:txBody>
      </p:sp>
      <p:sp>
        <p:nvSpPr>
          <p:cNvPr id="9" name="TextBox 9"/>
          <p:cNvSpPr txBox="1"/>
          <p:nvPr/>
        </p:nvSpPr>
        <p:spPr>
          <a:xfrm>
            <a:off x="1016000" y="3200400"/>
            <a:ext cx="3810000" cy="1485900"/>
          </a:xfrm>
          <a:prstGeom prst="rect">
            <a:avLst/>
          </a:prstGeom>
          <a:solidFill>
            <a:srgbClr val="000000">
              <a:alpha val="0"/>
            </a:srgbClr>
          </a:solidFill>
        </p:spPr>
        <p:txBody>
          <a:bodyPr lIns="0" tIns="0" rIns="0" bIns="0" rtlCol="0" anchor="ctr"/>
          <a:lstStyle/>
          <a:p>
            <a:pPr indent="0" algn="l">
              <a:lnSpc>
                <a:spcPct val="100000"/>
              </a:lnSpc>
              <a:defRPr/>
            </a:pPr>
            <a:r>
              <a:rPr lang="en-US" sz="1400" b="0">
                <a:solidFill>
                  <a:srgbClr val="000000">
                    <a:alpha val="87843"/>
                  </a:srgbClr>
                </a:solidFill>
                <a:latin typeface="苹方-简"/>
              </a:rPr>
              <a:t>The ICAPMOT 2025 conference serves as a vital platform for knowledge sharing, enabling participants to exchange innovative ideas and best practices that address the latest challenges in business, marketing, and technology, thereby fostering a collaborative environment essential for driving industry advancements.</a:t>
            </a:r>
            <a:endParaRPr lang="en-US" sz="1100"/>
          </a:p>
        </p:txBody>
      </p:sp>
      <p:pic>
        <p:nvPicPr>
          <p:cNvPr id="10" name="Picture 9">
            <a:extLst>
              <a:ext uri="{FF2B5EF4-FFF2-40B4-BE49-F238E27FC236}">
                <a16:creationId xmlns:a16="http://schemas.microsoft.com/office/drawing/2014/main" id="{E6D01563-8C9B-3E38-A281-1B579BE79D1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5100" y="7687"/>
            <a:ext cx="7467600" cy="663638"/>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l="1000" r="1000"/>
          <a:stretch>
            <a:fillRect/>
          </a:stretch>
        </p:blipFill>
        <p:spPr>
          <a:xfrm>
            <a:off x="0" y="0"/>
            <a:ext cx="10388600" cy="5854700"/>
          </a:xfrm>
          <a:prstGeom prst="rect">
            <a:avLst/>
          </a:prstGeom>
        </p:spPr>
      </p:pic>
      <p:sp>
        <p:nvSpPr>
          <p:cNvPr id="3" name="AutoShape 3"/>
          <p:cNvSpPr/>
          <p:nvPr/>
        </p:nvSpPr>
        <p:spPr>
          <a:xfrm>
            <a:off x="0" y="0"/>
            <a:ext cx="10388600" cy="5854700"/>
          </a:xfrm>
          <a:prstGeom prst="rect">
            <a:avLst/>
          </a:prstGeom>
          <a:solidFill>
            <a:srgbClr val="000000">
              <a:alpha val="0"/>
            </a:srgbClr>
          </a:solidFill>
        </p:spPr>
        <p:txBody>
          <a:bodyPr/>
          <a:lstStyle/>
          <a:p>
            <a:endParaRPr lang="en-CA"/>
          </a:p>
        </p:txBody>
      </p:sp>
      <p:pic>
        <p:nvPicPr>
          <p:cNvPr id="4" name="Picture 4"/>
          <p:cNvPicPr>
            <a:picLocks noChangeAspect="1"/>
          </p:cNvPicPr>
          <p:nvPr/>
        </p:nvPicPr>
        <p:blipFill>
          <a:blip r:embed="rId3"/>
          <a:srcRect l="1000" r="1000"/>
          <a:stretch>
            <a:fillRect/>
          </a:stretch>
        </p:blipFill>
        <p:spPr>
          <a:xfrm>
            <a:off x="0" y="0"/>
            <a:ext cx="10388600" cy="5854700"/>
          </a:xfrm>
          <a:prstGeom prst="rect">
            <a:avLst/>
          </a:prstGeom>
        </p:spPr>
      </p:pic>
      <p:sp>
        <p:nvSpPr>
          <p:cNvPr id="5" name="AutoShape 5"/>
          <p:cNvSpPr/>
          <p:nvPr/>
        </p:nvSpPr>
        <p:spPr>
          <a:xfrm>
            <a:off x="762000" y="1524000"/>
            <a:ext cx="8864600" cy="266700"/>
          </a:xfrm>
          <a:prstGeom prst="rect">
            <a:avLst/>
          </a:prstGeom>
          <a:solidFill>
            <a:srgbClr val="000000">
              <a:alpha val="0"/>
            </a:srgbClr>
          </a:solidFill>
        </p:spPr>
        <p:txBody>
          <a:bodyPr/>
          <a:lstStyle/>
          <a:p>
            <a:endParaRPr lang="en-CA"/>
          </a:p>
        </p:txBody>
      </p:sp>
      <p:sp>
        <p:nvSpPr>
          <p:cNvPr id="6" name="AutoShape 6"/>
          <p:cNvSpPr/>
          <p:nvPr/>
        </p:nvSpPr>
        <p:spPr>
          <a:xfrm>
            <a:off x="0" y="0"/>
            <a:ext cx="10388600" cy="5854700"/>
          </a:xfrm>
          <a:prstGeom prst="rect">
            <a:avLst/>
          </a:prstGeom>
          <a:solidFill>
            <a:srgbClr val="000000">
              <a:alpha val="0"/>
            </a:srgbClr>
          </a:solidFill>
        </p:spPr>
        <p:txBody>
          <a:bodyPr/>
          <a:lstStyle/>
          <a:p>
            <a:endParaRPr lang="en-CA"/>
          </a:p>
        </p:txBody>
      </p:sp>
      <p:sp>
        <p:nvSpPr>
          <p:cNvPr id="7" name="AutoShape 7"/>
          <p:cNvSpPr/>
          <p:nvPr/>
        </p:nvSpPr>
        <p:spPr>
          <a:xfrm>
            <a:off x="0" y="0"/>
            <a:ext cx="10388600" cy="5854700"/>
          </a:xfrm>
          <a:prstGeom prst="rect">
            <a:avLst/>
          </a:prstGeom>
          <a:solidFill>
            <a:srgbClr val="000000">
              <a:alpha val="0"/>
            </a:srgbClr>
          </a:solidFill>
        </p:spPr>
        <p:txBody>
          <a:bodyPr/>
          <a:lstStyle/>
          <a:p>
            <a:endParaRPr lang="en-CA"/>
          </a:p>
        </p:txBody>
      </p:sp>
      <p:sp>
        <p:nvSpPr>
          <p:cNvPr id="8" name="TextBox 8"/>
          <p:cNvSpPr txBox="1"/>
          <p:nvPr/>
        </p:nvSpPr>
        <p:spPr>
          <a:xfrm>
            <a:off x="762000" y="2603500"/>
            <a:ext cx="8864600" cy="419100"/>
          </a:xfrm>
          <a:prstGeom prst="rect">
            <a:avLst/>
          </a:prstGeom>
          <a:solidFill>
            <a:srgbClr val="000000">
              <a:alpha val="0"/>
            </a:srgbClr>
          </a:solidFill>
        </p:spPr>
        <p:txBody>
          <a:bodyPr lIns="0" tIns="0" rIns="0" bIns="0" rtlCol="0" anchor="ctr"/>
          <a:lstStyle/>
          <a:p>
            <a:pPr indent="0" algn="ctr">
              <a:lnSpc>
                <a:spcPct val="100000"/>
              </a:lnSpc>
              <a:defRPr/>
            </a:pPr>
            <a:r>
              <a:rPr lang="en-US" sz="2800" b="1">
                <a:solidFill>
                  <a:srgbClr val="000000"/>
                </a:solidFill>
                <a:latin typeface="苹方-简"/>
              </a:rPr>
              <a:t>Conference Structure and Activities</a:t>
            </a:r>
            <a:endParaRPr lang="en-US" sz="1100"/>
          </a:p>
        </p:txBody>
      </p:sp>
      <p:sp>
        <p:nvSpPr>
          <p:cNvPr id="9" name="TextBox 9"/>
          <p:cNvSpPr txBox="1"/>
          <p:nvPr/>
        </p:nvSpPr>
        <p:spPr>
          <a:xfrm>
            <a:off x="762000" y="1524000"/>
            <a:ext cx="8864600" cy="266700"/>
          </a:xfrm>
          <a:prstGeom prst="rect">
            <a:avLst/>
          </a:prstGeom>
          <a:solidFill>
            <a:srgbClr val="000000">
              <a:alpha val="0"/>
            </a:srgbClr>
          </a:solidFill>
        </p:spPr>
        <p:txBody>
          <a:bodyPr lIns="0" tIns="0" rIns="0" bIns="0" rtlCol="0" anchor="ctr"/>
          <a:lstStyle/>
          <a:p>
            <a:pPr indent="0" algn="ctr">
              <a:lnSpc>
                <a:spcPct val="100000"/>
              </a:lnSpc>
              <a:defRPr/>
            </a:pPr>
            <a:r>
              <a:rPr lang="en-US" sz="1800" b="1">
                <a:solidFill>
                  <a:srgbClr val="000000"/>
                </a:solidFill>
                <a:latin typeface="苹方-简"/>
              </a:rPr>
              <a:t>Section 2</a:t>
            </a:r>
            <a:endParaRPr lang="en-US" sz="1100"/>
          </a:p>
        </p:txBody>
      </p:sp>
      <p:pic>
        <p:nvPicPr>
          <p:cNvPr id="10" name="Picture 9">
            <a:extLst>
              <a:ext uri="{FF2B5EF4-FFF2-40B4-BE49-F238E27FC236}">
                <a16:creationId xmlns:a16="http://schemas.microsoft.com/office/drawing/2014/main" id="{78A44098-995B-1929-152B-621AF9696E7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65100" y="7687"/>
            <a:ext cx="7467600" cy="663638"/>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0" y="0"/>
            <a:ext cx="10388600" cy="5854700"/>
          </a:xfrm>
          <a:prstGeom prst="rect">
            <a:avLst/>
          </a:prstGeom>
          <a:solidFill>
            <a:srgbClr val="000000">
              <a:alpha val="0"/>
            </a:srgbClr>
          </a:solidFill>
        </p:spPr>
        <p:txBody>
          <a:bodyPr/>
          <a:lstStyle/>
          <a:p>
            <a:endParaRPr lang="en-CA"/>
          </a:p>
        </p:txBody>
      </p:sp>
      <p:pic>
        <p:nvPicPr>
          <p:cNvPr id="3" name="Picture 3"/>
          <p:cNvPicPr>
            <a:picLocks noChangeAspect="1"/>
          </p:cNvPicPr>
          <p:nvPr/>
        </p:nvPicPr>
        <p:blipFill>
          <a:blip r:embed="rId2"/>
          <a:srcRect t="9000" b="9000"/>
          <a:stretch>
            <a:fillRect/>
          </a:stretch>
        </p:blipFill>
        <p:spPr>
          <a:xfrm>
            <a:off x="1016000" y="1016000"/>
            <a:ext cx="3810000" cy="3810000"/>
          </a:xfrm>
          <a:prstGeom prst="roundRect">
            <a:avLst>
              <a:gd name="adj" fmla="val 6000"/>
            </a:avLst>
          </a:prstGeom>
        </p:spPr>
      </p:pic>
      <p:sp>
        <p:nvSpPr>
          <p:cNvPr id="4" name="AutoShape 4"/>
          <p:cNvSpPr/>
          <p:nvPr/>
        </p:nvSpPr>
        <p:spPr>
          <a:xfrm>
            <a:off x="5410200" y="2374900"/>
            <a:ext cx="3810000" cy="1651000"/>
          </a:xfrm>
          <a:prstGeom prst="rect">
            <a:avLst/>
          </a:prstGeom>
          <a:solidFill>
            <a:srgbClr val="000000">
              <a:alpha val="0"/>
            </a:srgbClr>
          </a:solidFill>
        </p:spPr>
        <p:txBody>
          <a:bodyPr/>
          <a:lstStyle/>
          <a:p>
            <a:endParaRPr lang="en-CA"/>
          </a:p>
        </p:txBody>
      </p:sp>
      <p:sp>
        <p:nvSpPr>
          <p:cNvPr id="5" name="AutoShape 5"/>
          <p:cNvSpPr/>
          <p:nvPr/>
        </p:nvSpPr>
        <p:spPr>
          <a:xfrm>
            <a:off x="1016000" y="1016000"/>
            <a:ext cx="3810000" cy="3810000"/>
          </a:xfrm>
          <a:prstGeom prst="rect">
            <a:avLst/>
          </a:prstGeom>
          <a:solidFill>
            <a:srgbClr val="000000">
              <a:alpha val="0"/>
            </a:srgbClr>
          </a:solidFill>
        </p:spPr>
        <p:txBody>
          <a:bodyPr/>
          <a:lstStyle/>
          <a:p>
            <a:endParaRPr lang="en-CA"/>
          </a:p>
        </p:txBody>
      </p:sp>
      <p:sp>
        <p:nvSpPr>
          <p:cNvPr id="6" name="AutoShape 6"/>
          <p:cNvSpPr/>
          <p:nvPr/>
        </p:nvSpPr>
        <p:spPr>
          <a:xfrm>
            <a:off x="5410200" y="2222500"/>
            <a:ext cx="635000" cy="25400"/>
          </a:xfrm>
          <a:prstGeom prst="rect">
            <a:avLst/>
          </a:prstGeom>
          <a:solidFill>
            <a:srgbClr val="000000"/>
          </a:solidFill>
        </p:spPr>
        <p:txBody>
          <a:bodyPr/>
          <a:lstStyle/>
          <a:p>
            <a:endParaRPr lang="en-CA"/>
          </a:p>
        </p:txBody>
      </p:sp>
      <p:sp>
        <p:nvSpPr>
          <p:cNvPr id="7" name="TextBox 7"/>
          <p:cNvSpPr txBox="1"/>
          <p:nvPr/>
        </p:nvSpPr>
        <p:spPr>
          <a:xfrm>
            <a:off x="5410200" y="1270000"/>
            <a:ext cx="3810000" cy="850900"/>
          </a:xfrm>
          <a:prstGeom prst="rect">
            <a:avLst/>
          </a:prstGeom>
          <a:solidFill>
            <a:srgbClr val="000000">
              <a:alpha val="0"/>
            </a:srgbClr>
          </a:solidFill>
        </p:spPr>
        <p:txBody>
          <a:bodyPr lIns="0" tIns="0" rIns="0" bIns="0" rtlCol="0" anchor="ctr"/>
          <a:lstStyle/>
          <a:p>
            <a:pPr indent="0" algn="l">
              <a:lnSpc>
                <a:spcPct val="100000"/>
              </a:lnSpc>
              <a:defRPr/>
            </a:pPr>
            <a:r>
              <a:rPr lang="en-US" sz="2800" b="1">
                <a:solidFill>
                  <a:srgbClr val="000000"/>
                </a:solidFill>
                <a:latin typeface="苹方-简"/>
              </a:rPr>
              <a:t>Keynote Speakers and Their Topics</a:t>
            </a:r>
            <a:endParaRPr lang="en-US" sz="1100"/>
          </a:p>
        </p:txBody>
      </p:sp>
      <p:sp>
        <p:nvSpPr>
          <p:cNvPr id="8" name="TextBox 8"/>
          <p:cNvSpPr txBox="1"/>
          <p:nvPr/>
        </p:nvSpPr>
        <p:spPr>
          <a:xfrm>
            <a:off x="5410200" y="2374900"/>
            <a:ext cx="3810000" cy="241300"/>
          </a:xfrm>
          <a:prstGeom prst="rect">
            <a:avLst/>
          </a:prstGeom>
          <a:solidFill>
            <a:srgbClr val="000000">
              <a:alpha val="0"/>
            </a:srgbClr>
          </a:solidFill>
        </p:spPr>
        <p:txBody>
          <a:bodyPr lIns="0" tIns="0" rIns="0" bIns="0" rtlCol="0" anchor="ctr"/>
          <a:lstStyle/>
          <a:p>
            <a:pPr indent="0" algn="l">
              <a:lnSpc>
                <a:spcPct val="100000"/>
              </a:lnSpc>
              <a:defRPr/>
            </a:pPr>
            <a:r>
              <a:rPr lang="en-US" sz="1600" b="1">
                <a:solidFill>
                  <a:srgbClr val="000000"/>
                </a:solidFill>
                <a:latin typeface="苹方-简"/>
              </a:rPr>
              <a:t>Diverse Expertise and Insights</a:t>
            </a:r>
            <a:endParaRPr lang="en-US" sz="1100"/>
          </a:p>
        </p:txBody>
      </p:sp>
      <p:sp>
        <p:nvSpPr>
          <p:cNvPr id="9" name="TextBox 9"/>
          <p:cNvSpPr txBox="1"/>
          <p:nvPr/>
        </p:nvSpPr>
        <p:spPr>
          <a:xfrm>
            <a:off x="5410200" y="2743200"/>
            <a:ext cx="3810000" cy="1270000"/>
          </a:xfrm>
          <a:prstGeom prst="rect">
            <a:avLst/>
          </a:prstGeom>
          <a:solidFill>
            <a:srgbClr val="000000">
              <a:alpha val="0"/>
            </a:srgbClr>
          </a:solidFill>
        </p:spPr>
        <p:txBody>
          <a:bodyPr lIns="0" tIns="0" rIns="0" bIns="0" rtlCol="0" anchor="ctr"/>
          <a:lstStyle/>
          <a:p>
            <a:pPr indent="0" algn="l">
              <a:lnSpc>
                <a:spcPct val="100000"/>
              </a:lnSpc>
              <a:defRPr/>
            </a:pPr>
            <a:r>
              <a:rPr lang="en-US" sz="1400" b="0">
                <a:solidFill>
                  <a:srgbClr val="000000">
                    <a:alpha val="87843"/>
                  </a:srgbClr>
                </a:solidFill>
                <a:latin typeface="苹方-简"/>
              </a:rPr>
              <a:t>The lineup of keynote speakers at ICAPMOT 2025 encompasses a range of expertise, from digital marketing and innovation to leadership and sustainability, ensuring that attendees gain multifaceted perspectives on the intersection of business and technology.</a:t>
            </a:r>
            <a:endParaRPr lang="en-US" sz="1100"/>
          </a:p>
        </p:txBody>
      </p:sp>
      <p:pic>
        <p:nvPicPr>
          <p:cNvPr id="10" name="Picture 9">
            <a:extLst>
              <a:ext uri="{FF2B5EF4-FFF2-40B4-BE49-F238E27FC236}">
                <a16:creationId xmlns:a16="http://schemas.microsoft.com/office/drawing/2014/main" id="{4EF7EC10-0F78-6CF9-AFC0-54EA0756395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5100" y="7687"/>
            <a:ext cx="7467600" cy="663638"/>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l="1000" r="1000"/>
          <a:stretch>
            <a:fillRect/>
          </a:stretch>
        </p:blipFill>
        <p:spPr>
          <a:xfrm>
            <a:off x="0" y="0"/>
            <a:ext cx="10388600" cy="5854700"/>
          </a:xfrm>
          <a:prstGeom prst="rect">
            <a:avLst/>
          </a:prstGeom>
        </p:spPr>
      </p:pic>
      <p:sp>
        <p:nvSpPr>
          <p:cNvPr id="3" name="AutoShape 3"/>
          <p:cNvSpPr/>
          <p:nvPr/>
        </p:nvSpPr>
        <p:spPr>
          <a:xfrm>
            <a:off x="0" y="0"/>
            <a:ext cx="10388600" cy="5854700"/>
          </a:xfrm>
          <a:prstGeom prst="rect">
            <a:avLst/>
          </a:prstGeom>
          <a:solidFill>
            <a:srgbClr val="000000">
              <a:alpha val="0"/>
            </a:srgbClr>
          </a:solidFill>
        </p:spPr>
        <p:txBody>
          <a:bodyPr/>
          <a:lstStyle/>
          <a:p>
            <a:endParaRPr lang="en-CA"/>
          </a:p>
        </p:txBody>
      </p:sp>
      <p:sp>
        <p:nvSpPr>
          <p:cNvPr id="4" name="AutoShape 4"/>
          <p:cNvSpPr/>
          <p:nvPr/>
        </p:nvSpPr>
        <p:spPr>
          <a:xfrm>
            <a:off x="508000" y="1689100"/>
            <a:ext cx="2806700" cy="3378200"/>
          </a:xfrm>
          <a:prstGeom prst="rect">
            <a:avLst/>
          </a:prstGeom>
          <a:solidFill>
            <a:srgbClr val="000000">
              <a:alpha val="0"/>
            </a:srgbClr>
          </a:solidFill>
        </p:spPr>
        <p:txBody>
          <a:bodyPr/>
          <a:lstStyle/>
          <a:p>
            <a:endParaRPr lang="en-CA"/>
          </a:p>
        </p:txBody>
      </p:sp>
      <p:sp>
        <p:nvSpPr>
          <p:cNvPr id="5" name="AutoShape 5"/>
          <p:cNvSpPr/>
          <p:nvPr/>
        </p:nvSpPr>
        <p:spPr>
          <a:xfrm>
            <a:off x="3784600" y="1689100"/>
            <a:ext cx="2806700" cy="3378200"/>
          </a:xfrm>
          <a:prstGeom prst="rect">
            <a:avLst/>
          </a:prstGeom>
          <a:solidFill>
            <a:srgbClr val="000000">
              <a:alpha val="0"/>
            </a:srgbClr>
          </a:solidFill>
        </p:spPr>
        <p:txBody>
          <a:bodyPr/>
          <a:lstStyle/>
          <a:p>
            <a:endParaRPr lang="en-CA"/>
          </a:p>
        </p:txBody>
      </p:sp>
      <p:sp>
        <p:nvSpPr>
          <p:cNvPr id="6" name="AutoShape 6"/>
          <p:cNvSpPr/>
          <p:nvPr/>
        </p:nvSpPr>
        <p:spPr>
          <a:xfrm>
            <a:off x="7061200" y="1689100"/>
            <a:ext cx="2806700" cy="3378200"/>
          </a:xfrm>
          <a:prstGeom prst="rect">
            <a:avLst/>
          </a:prstGeom>
          <a:solidFill>
            <a:srgbClr val="000000">
              <a:alpha val="0"/>
            </a:srgbClr>
          </a:solidFill>
        </p:spPr>
        <p:txBody>
          <a:bodyPr/>
          <a:lstStyle/>
          <a:p>
            <a:endParaRPr lang="en-CA"/>
          </a:p>
        </p:txBody>
      </p:sp>
      <p:sp>
        <p:nvSpPr>
          <p:cNvPr id="7" name="AutoShape 7"/>
          <p:cNvSpPr/>
          <p:nvPr/>
        </p:nvSpPr>
        <p:spPr>
          <a:xfrm>
            <a:off x="508000" y="0"/>
            <a:ext cx="0" cy="0"/>
          </a:xfrm>
          <a:prstGeom prst="rect">
            <a:avLst/>
          </a:prstGeom>
          <a:solidFill>
            <a:srgbClr val="000000">
              <a:alpha val="0"/>
            </a:srgbClr>
          </a:solidFill>
        </p:spPr>
        <p:txBody>
          <a:bodyPr/>
          <a:lstStyle/>
          <a:p>
            <a:endParaRPr lang="en-CA"/>
          </a:p>
        </p:txBody>
      </p:sp>
      <p:sp>
        <p:nvSpPr>
          <p:cNvPr id="8" name="AutoShape 8"/>
          <p:cNvSpPr/>
          <p:nvPr/>
        </p:nvSpPr>
        <p:spPr>
          <a:xfrm>
            <a:off x="3784600" y="0"/>
            <a:ext cx="0" cy="0"/>
          </a:xfrm>
          <a:prstGeom prst="rect">
            <a:avLst/>
          </a:prstGeom>
          <a:solidFill>
            <a:srgbClr val="000000">
              <a:alpha val="0"/>
            </a:srgbClr>
          </a:solidFill>
        </p:spPr>
        <p:txBody>
          <a:bodyPr/>
          <a:lstStyle/>
          <a:p>
            <a:endParaRPr lang="en-CA"/>
          </a:p>
        </p:txBody>
      </p:sp>
      <p:sp>
        <p:nvSpPr>
          <p:cNvPr id="9" name="AutoShape 9"/>
          <p:cNvSpPr/>
          <p:nvPr/>
        </p:nvSpPr>
        <p:spPr>
          <a:xfrm>
            <a:off x="7061200" y="0"/>
            <a:ext cx="0" cy="0"/>
          </a:xfrm>
          <a:prstGeom prst="rect">
            <a:avLst/>
          </a:prstGeom>
          <a:solidFill>
            <a:srgbClr val="000000">
              <a:alpha val="0"/>
            </a:srgbClr>
          </a:solidFill>
        </p:spPr>
        <p:txBody>
          <a:bodyPr/>
          <a:lstStyle/>
          <a:p>
            <a:endParaRPr lang="en-CA"/>
          </a:p>
        </p:txBody>
      </p:sp>
      <p:sp>
        <p:nvSpPr>
          <p:cNvPr id="10" name="TextBox 10"/>
          <p:cNvSpPr txBox="1"/>
          <p:nvPr/>
        </p:nvSpPr>
        <p:spPr>
          <a:xfrm>
            <a:off x="1524000" y="1689100"/>
            <a:ext cx="762000" cy="762000"/>
          </a:xfrm>
          <a:prstGeom prst="roundRect">
            <a:avLst>
              <a:gd name="adj" fmla="val 50000"/>
            </a:avLst>
          </a:prstGeom>
          <a:solidFill>
            <a:srgbClr val="F07A7E"/>
          </a:solidFill>
          <a:ln w="25400">
            <a:solidFill>
              <a:srgbClr val="000000">
                <a:alpha val="0"/>
              </a:srgbClr>
            </a:solidFill>
          </a:ln>
        </p:spPr>
        <p:txBody>
          <a:bodyPr lIns="0" tIns="0" rIns="0" bIns="0" rtlCol="0" anchor="ctr"/>
          <a:lstStyle/>
          <a:p>
            <a:pPr indent="0" algn="ctr">
              <a:lnSpc>
                <a:spcPct val="100000"/>
              </a:lnSpc>
              <a:defRPr/>
            </a:pPr>
            <a:r>
              <a:rPr lang="en-US" sz="3200" b="1">
                <a:solidFill>
                  <a:srgbClr val="FFFFFF"/>
                </a:solidFill>
                <a:latin typeface="苹方-简"/>
              </a:rPr>
              <a:t>01</a:t>
            </a:r>
            <a:endParaRPr lang="en-US" sz="1100"/>
          </a:p>
        </p:txBody>
      </p:sp>
      <p:sp>
        <p:nvSpPr>
          <p:cNvPr id="11" name="TextBox 11"/>
          <p:cNvSpPr txBox="1"/>
          <p:nvPr/>
        </p:nvSpPr>
        <p:spPr>
          <a:xfrm>
            <a:off x="4813300" y="1689100"/>
            <a:ext cx="762000" cy="762000"/>
          </a:xfrm>
          <a:prstGeom prst="roundRect">
            <a:avLst>
              <a:gd name="adj" fmla="val 50000"/>
            </a:avLst>
          </a:prstGeom>
          <a:solidFill>
            <a:srgbClr val="F07A7E"/>
          </a:solidFill>
          <a:ln w="25400">
            <a:solidFill>
              <a:srgbClr val="000000">
                <a:alpha val="0"/>
              </a:srgbClr>
            </a:solidFill>
          </a:ln>
        </p:spPr>
        <p:txBody>
          <a:bodyPr lIns="0" tIns="0" rIns="0" bIns="0" rtlCol="0" anchor="ctr"/>
          <a:lstStyle/>
          <a:p>
            <a:pPr indent="0" algn="ctr">
              <a:lnSpc>
                <a:spcPct val="100000"/>
              </a:lnSpc>
              <a:defRPr/>
            </a:pPr>
            <a:r>
              <a:rPr lang="en-US" sz="3200" b="1">
                <a:solidFill>
                  <a:srgbClr val="FFFFFF"/>
                </a:solidFill>
                <a:latin typeface="苹方-简"/>
              </a:rPr>
              <a:t>02</a:t>
            </a:r>
            <a:endParaRPr lang="en-US" sz="1100"/>
          </a:p>
        </p:txBody>
      </p:sp>
      <p:sp>
        <p:nvSpPr>
          <p:cNvPr id="12" name="TextBox 12"/>
          <p:cNvSpPr txBox="1"/>
          <p:nvPr/>
        </p:nvSpPr>
        <p:spPr>
          <a:xfrm>
            <a:off x="8089900" y="1689100"/>
            <a:ext cx="762000" cy="762000"/>
          </a:xfrm>
          <a:prstGeom prst="roundRect">
            <a:avLst>
              <a:gd name="adj" fmla="val 50000"/>
            </a:avLst>
          </a:prstGeom>
          <a:solidFill>
            <a:srgbClr val="F07A7E"/>
          </a:solidFill>
          <a:ln w="25400">
            <a:solidFill>
              <a:srgbClr val="000000">
                <a:alpha val="0"/>
              </a:srgbClr>
            </a:solidFill>
          </a:ln>
        </p:spPr>
        <p:txBody>
          <a:bodyPr lIns="0" tIns="0" rIns="0" bIns="0" rtlCol="0" anchor="ctr"/>
          <a:lstStyle/>
          <a:p>
            <a:pPr indent="0" algn="ctr">
              <a:lnSpc>
                <a:spcPct val="100000"/>
              </a:lnSpc>
              <a:defRPr/>
            </a:pPr>
            <a:r>
              <a:rPr lang="en-US" sz="3200" b="1">
                <a:solidFill>
                  <a:srgbClr val="FFFFFF"/>
                </a:solidFill>
                <a:latin typeface="苹方-简"/>
              </a:rPr>
              <a:t>03</a:t>
            </a:r>
            <a:endParaRPr lang="en-US" sz="1100"/>
          </a:p>
        </p:txBody>
      </p:sp>
      <p:sp>
        <p:nvSpPr>
          <p:cNvPr id="13" name="TextBox 13"/>
          <p:cNvSpPr txBox="1"/>
          <p:nvPr/>
        </p:nvSpPr>
        <p:spPr>
          <a:xfrm>
            <a:off x="508000" y="762000"/>
            <a:ext cx="9372600" cy="419100"/>
          </a:xfrm>
          <a:prstGeom prst="rect">
            <a:avLst/>
          </a:prstGeom>
          <a:solidFill>
            <a:srgbClr val="000000">
              <a:alpha val="0"/>
            </a:srgbClr>
          </a:solidFill>
        </p:spPr>
        <p:txBody>
          <a:bodyPr lIns="0" tIns="0" rIns="0" bIns="0" rtlCol="0" anchor="ctr"/>
          <a:lstStyle/>
          <a:p>
            <a:pPr indent="1016000" algn="ctr">
              <a:lnSpc>
                <a:spcPct val="100000"/>
              </a:lnSpc>
              <a:defRPr/>
            </a:pPr>
            <a:r>
              <a:rPr lang="en-US" sz="2800" b="1">
                <a:solidFill>
                  <a:srgbClr val="000000"/>
                </a:solidFill>
                <a:latin typeface="苹方-简"/>
              </a:rPr>
              <a:t>Panel Discussions and Workshops</a:t>
            </a:r>
            <a:endParaRPr lang="en-US" sz="1100"/>
          </a:p>
        </p:txBody>
      </p:sp>
      <p:sp>
        <p:nvSpPr>
          <p:cNvPr id="14" name="TextBox 14"/>
          <p:cNvSpPr txBox="1"/>
          <p:nvPr/>
        </p:nvSpPr>
        <p:spPr>
          <a:xfrm>
            <a:off x="508000" y="2705100"/>
            <a:ext cx="2806700" cy="635000"/>
          </a:xfrm>
          <a:prstGeom prst="rect">
            <a:avLst/>
          </a:prstGeom>
          <a:solidFill>
            <a:srgbClr val="000000">
              <a:alpha val="0"/>
            </a:srgbClr>
          </a:solidFill>
        </p:spPr>
        <p:txBody>
          <a:bodyPr lIns="0" tIns="0" rIns="0" bIns="0" rtlCol="0" anchor="ctr"/>
          <a:lstStyle/>
          <a:p>
            <a:pPr indent="0" algn="ctr">
              <a:lnSpc>
                <a:spcPct val="100000"/>
              </a:lnSpc>
              <a:defRPr/>
            </a:pPr>
            <a:r>
              <a:rPr lang="en-US" sz="2000" b="1">
                <a:solidFill>
                  <a:srgbClr val="000000"/>
                </a:solidFill>
                <a:latin typeface="苹方-简"/>
              </a:rPr>
              <a:t>Engagement through Diverse Perspectives</a:t>
            </a:r>
            <a:endParaRPr lang="en-US" sz="1100"/>
          </a:p>
        </p:txBody>
      </p:sp>
      <p:sp>
        <p:nvSpPr>
          <p:cNvPr id="15" name="TextBox 15"/>
          <p:cNvSpPr txBox="1"/>
          <p:nvPr/>
        </p:nvSpPr>
        <p:spPr>
          <a:xfrm>
            <a:off x="3784600" y="2705100"/>
            <a:ext cx="2806700" cy="635000"/>
          </a:xfrm>
          <a:prstGeom prst="rect">
            <a:avLst/>
          </a:prstGeom>
          <a:solidFill>
            <a:srgbClr val="000000">
              <a:alpha val="0"/>
            </a:srgbClr>
          </a:solidFill>
        </p:spPr>
        <p:txBody>
          <a:bodyPr lIns="0" tIns="0" rIns="0" bIns="0" rtlCol="0" anchor="ctr"/>
          <a:lstStyle/>
          <a:p>
            <a:pPr indent="0" algn="ctr">
              <a:lnSpc>
                <a:spcPct val="100000"/>
              </a:lnSpc>
              <a:defRPr/>
            </a:pPr>
            <a:r>
              <a:rPr lang="en-US" sz="2000" b="1">
                <a:solidFill>
                  <a:srgbClr val="000000"/>
                </a:solidFill>
                <a:latin typeface="苹方-简"/>
              </a:rPr>
              <a:t>Practical Skill Application</a:t>
            </a:r>
            <a:endParaRPr lang="en-US" sz="1100"/>
          </a:p>
        </p:txBody>
      </p:sp>
      <p:sp>
        <p:nvSpPr>
          <p:cNvPr id="16" name="TextBox 16"/>
          <p:cNvSpPr txBox="1"/>
          <p:nvPr/>
        </p:nvSpPr>
        <p:spPr>
          <a:xfrm>
            <a:off x="7061200" y="2705100"/>
            <a:ext cx="2806700" cy="635000"/>
          </a:xfrm>
          <a:prstGeom prst="rect">
            <a:avLst/>
          </a:prstGeom>
          <a:solidFill>
            <a:srgbClr val="000000">
              <a:alpha val="0"/>
            </a:srgbClr>
          </a:solidFill>
        </p:spPr>
        <p:txBody>
          <a:bodyPr lIns="0" tIns="0" rIns="0" bIns="0" rtlCol="0" anchor="ctr"/>
          <a:lstStyle/>
          <a:p>
            <a:pPr indent="0" algn="ctr">
              <a:lnSpc>
                <a:spcPct val="100000"/>
              </a:lnSpc>
              <a:defRPr/>
            </a:pPr>
            <a:r>
              <a:rPr lang="en-US" sz="2000" b="1">
                <a:solidFill>
                  <a:srgbClr val="000000"/>
                </a:solidFill>
                <a:latin typeface="苹方-简"/>
              </a:rPr>
              <a:t>Networking and Collaboration</a:t>
            </a:r>
            <a:endParaRPr lang="en-US" sz="1100"/>
          </a:p>
        </p:txBody>
      </p:sp>
      <p:sp>
        <p:nvSpPr>
          <p:cNvPr id="17" name="TextBox 17"/>
          <p:cNvSpPr txBox="1"/>
          <p:nvPr/>
        </p:nvSpPr>
        <p:spPr>
          <a:xfrm>
            <a:off x="508000" y="3467100"/>
            <a:ext cx="2946400" cy="1600200"/>
          </a:xfrm>
          <a:prstGeom prst="rect">
            <a:avLst/>
          </a:prstGeom>
          <a:solidFill>
            <a:srgbClr val="000000">
              <a:alpha val="0"/>
            </a:srgbClr>
          </a:solidFill>
        </p:spPr>
        <p:txBody>
          <a:bodyPr lIns="0" tIns="0" rIns="0" bIns="0" rtlCol="0" anchor="ctr"/>
          <a:lstStyle/>
          <a:p>
            <a:pPr indent="0" algn="ctr">
              <a:lnSpc>
                <a:spcPct val="100000"/>
              </a:lnSpc>
              <a:defRPr/>
            </a:pPr>
            <a:r>
              <a:rPr lang="en-US" sz="1400" b="0">
                <a:solidFill>
                  <a:srgbClr val="000000"/>
                </a:solidFill>
                <a:latin typeface="苹方-简"/>
              </a:rPr>
              <a:t>Panel discussions will feature a variety of experts, encouraging participants to engage with differing viewpoints, which can lead to innovative solutions and collaborative strategies in business and technology.</a:t>
            </a:r>
            <a:endParaRPr lang="en-US" sz="1100"/>
          </a:p>
        </p:txBody>
      </p:sp>
      <p:sp>
        <p:nvSpPr>
          <p:cNvPr id="18" name="TextBox 18"/>
          <p:cNvSpPr txBox="1"/>
          <p:nvPr/>
        </p:nvSpPr>
        <p:spPr>
          <a:xfrm>
            <a:off x="3784600" y="3467100"/>
            <a:ext cx="2946400" cy="1600200"/>
          </a:xfrm>
          <a:prstGeom prst="rect">
            <a:avLst/>
          </a:prstGeom>
          <a:solidFill>
            <a:srgbClr val="000000">
              <a:alpha val="0"/>
            </a:srgbClr>
          </a:solidFill>
        </p:spPr>
        <p:txBody>
          <a:bodyPr lIns="0" tIns="0" rIns="0" bIns="0" rtlCol="0" anchor="ctr"/>
          <a:lstStyle/>
          <a:p>
            <a:pPr indent="0" algn="ctr">
              <a:lnSpc>
                <a:spcPct val="100000"/>
              </a:lnSpc>
              <a:defRPr/>
            </a:pPr>
            <a:r>
              <a:rPr lang="en-US" sz="1400" b="0">
                <a:solidFill>
                  <a:srgbClr val="000000"/>
                </a:solidFill>
                <a:latin typeface="苹方-简"/>
              </a:rPr>
              <a:t>Workshops will focus on real-world applications of theoretical concepts, allowing participants to practice new skills in a supportive environment, enhancing their professional capabilities.</a:t>
            </a:r>
            <a:endParaRPr lang="en-US" sz="1100"/>
          </a:p>
        </p:txBody>
      </p:sp>
      <p:sp>
        <p:nvSpPr>
          <p:cNvPr id="19" name="TextBox 19"/>
          <p:cNvSpPr txBox="1"/>
          <p:nvPr/>
        </p:nvSpPr>
        <p:spPr>
          <a:xfrm>
            <a:off x="7061200" y="3467100"/>
            <a:ext cx="2946400" cy="1600200"/>
          </a:xfrm>
          <a:prstGeom prst="rect">
            <a:avLst/>
          </a:prstGeom>
          <a:solidFill>
            <a:srgbClr val="000000">
              <a:alpha val="0"/>
            </a:srgbClr>
          </a:solidFill>
        </p:spPr>
        <p:txBody>
          <a:bodyPr lIns="0" tIns="0" rIns="0" bIns="0" rtlCol="0" anchor="ctr"/>
          <a:lstStyle/>
          <a:p>
            <a:pPr indent="0" algn="ctr">
              <a:lnSpc>
                <a:spcPct val="100000"/>
              </a:lnSpc>
              <a:defRPr/>
            </a:pPr>
            <a:r>
              <a:rPr lang="en-US" sz="1400" b="0">
                <a:solidFill>
                  <a:srgbClr val="000000"/>
                </a:solidFill>
                <a:latin typeface="苹方-简"/>
              </a:rPr>
              <a:t>Each session will provide structured opportunities for networking, enabling attendees to build professional relationships that can lead to future collaborations and knowledge exchange beyond the conference.</a:t>
            </a:r>
            <a:endParaRPr lang="en-US" sz="1100"/>
          </a:p>
        </p:txBody>
      </p:sp>
      <p:pic>
        <p:nvPicPr>
          <p:cNvPr id="20" name="Picture 19">
            <a:extLst>
              <a:ext uri="{FF2B5EF4-FFF2-40B4-BE49-F238E27FC236}">
                <a16:creationId xmlns:a16="http://schemas.microsoft.com/office/drawing/2014/main" id="{1AF10335-A5B2-1056-4D5F-A915A8D365E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5100" y="7687"/>
            <a:ext cx="7467600" cy="663638"/>
          </a:xfrm>
          <a:prstGeom prst="rect">
            <a:avLst/>
          </a:prstGeom>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TotalTime>
  <Words>950</Words>
  <Application>Microsoft Office PowerPoint</Application>
  <PresentationFormat>Custom</PresentationFormat>
  <Paragraphs>86</Paragraphs>
  <Slides>16</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16</vt:i4>
      </vt:variant>
    </vt:vector>
  </HeadingPairs>
  <TitlesOfParts>
    <vt:vector size="22" baseType="lpstr">
      <vt:lpstr>Arial</vt:lpstr>
      <vt:lpstr>Calibri</vt:lpstr>
      <vt:lpstr>Poppins</vt:lpstr>
      <vt:lpstr>Poppins, SimHei, STHeiti, LiHei Pro Medium</vt:lpstr>
      <vt:lpstr>苹方-简</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Code Seed-Nanotech</cp:lastModifiedBy>
  <cp:revision>2</cp:revision>
  <dcterms:created xsi:type="dcterms:W3CDTF">2006-08-16T00:00:00Z</dcterms:created>
  <dcterms:modified xsi:type="dcterms:W3CDTF">2024-12-29T19:09:00Z</dcterms:modified>
</cp:coreProperties>
</file>